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9"/>
  </p:notesMasterIdLst>
  <p:sldIdLst>
    <p:sldId id="775" r:id="rId2"/>
    <p:sldId id="1031" r:id="rId3"/>
    <p:sldId id="1032" r:id="rId4"/>
    <p:sldId id="1033" r:id="rId5"/>
    <p:sldId id="902" r:id="rId6"/>
    <p:sldId id="1001" r:id="rId7"/>
    <p:sldId id="1004" r:id="rId8"/>
    <p:sldId id="903" r:id="rId9"/>
    <p:sldId id="987" r:id="rId10"/>
    <p:sldId id="905" r:id="rId11"/>
    <p:sldId id="914" r:id="rId12"/>
    <p:sldId id="922" r:id="rId13"/>
    <p:sldId id="1013" r:id="rId14"/>
    <p:sldId id="1014" r:id="rId15"/>
    <p:sldId id="1015" r:id="rId16"/>
    <p:sldId id="1016" r:id="rId17"/>
    <p:sldId id="1017" r:id="rId18"/>
    <p:sldId id="1018" r:id="rId19"/>
    <p:sldId id="1019" r:id="rId20"/>
    <p:sldId id="1020" r:id="rId21"/>
    <p:sldId id="1021" r:id="rId22"/>
    <p:sldId id="1022" r:id="rId23"/>
    <p:sldId id="1023" r:id="rId24"/>
    <p:sldId id="1024" r:id="rId25"/>
    <p:sldId id="1025" r:id="rId26"/>
    <p:sldId id="1026" r:id="rId27"/>
    <p:sldId id="1027" r:id="rId28"/>
    <p:sldId id="911" r:id="rId29"/>
    <p:sldId id="936" r:id="rId30"/>
    <p:sldId id="937" r:id="rId31"/>
    <p:sldId id="938" r:id="rId32"/>
    <p:sldId id="923" r:id="rId33"/>
    <p:sldId id="924" r:id="rId34"/>
    <p:sldId id="1030" r:id="rId35"/>
    <p:sldId id="927" r:id="rId36"/>
    <p:sldId id="906" r:id="rId37"/>
    <p:sldId id="930" r:id="rId38"/>
    <p:sldId id="931" r:id="rId39"/>
    <p:sldId id="932" r:id="rId40"/>
    <p:sldId id="933" r:id="rId41"/>
    <p:sldId id="934" r:id="rId42"/>
    <p:sldId id="958" r:id="rId43"/>
    <p:sldId id="935" r:id="rId44"/>
    <p:sldId id="956" r:id="rId45"/>
    <p:sldId id="957" r:id="rId46"/>
    <p:sldId id="972" r:id="rId47"/>
    <p:sldId id="973" r:id="rId48"/>
    <p:sldId id="974" r:id="rId49"/>
    <p:sldId id="975" r:id="rId50"/>
    <p:sldId id="976" r:id="rId51"/>
    <p:sldId id="1006" r:id="rId52"/>
    <p:sldId id="1010" r:id="rId53"/>
    <p:sldId id="1008" r:id="rId54"/>
    <p:sldId id="959" r:id="rId55"/>
    <p:sldId id="961" r:id="rId56"/>
    <p:sldId id="962" r:id="rId57"/>
    <p:sldId id="963" r:id="rId58"/>
    <p:sldId id="964" r:id="rId59"/>
    <p:sldId id="966" r:id="rId60"/>
    <p:sldId id="984" r:id="rId61"/>
    <p:sldId id="970" r:id="rId62"/>
    <p:sldId id="967" r:id="rId63"/>
    <p:sldId id="968" r:id="rId64"/>
    <p:sldId id="965" r:id="rId65"/>
    <p:sldId id="917" r:id="rId66"/>
    <p:sldId id="921" r:id="rId67"/>
    <p:sldId id="989" r:id="rId68"/>
    <p:sldId id="990" r:id="rId69"/>
    <p:sldId id="991" r:id="rId70"/>
    <p:sldId id="999" r:id="rId71"/>
    <p:sldId id="1000" r:id="rId72"/>
    <p:sldId id="969" r:id="rId73"/>
    <p:sldId id="977" r:id="rId74"/>
    <p:sldId id="978" r:id="rId75"/>
    <p:sldId id="979" r:id="rId76"/>
    <p:sldId id="980" r:id="rId77"/>
    <p:sldId id="993" r:id="rId78"/>
    <p:sldId id="971" r:id="rId79"/>
    <p:sldId id="988" r:id="rId80"/>
    <p:sldId id="992" r:id="rId81"/>
    <p:sldId id="994" r:id="rId82"/>
    <p:sldId id="985" r:id="rId83"/>
    <p:sldId id="1029" r:id="rId84"/>
    <p:sldId id="1028" r:id="rId85"/>
    <p:sldId id="995" r:id="rId86"/>
    <p:sldId id="997" r:id="rId87"/>
    <p:sldId id="998" r:id="rId88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99"/>
    <a:srgbClr val="FFFF66"/>
    <a:srgbClr val="DED9B7"/>
    <a:srgbClr val="960000"/>
    <a:srgbClr val="99FF33"/>
    <a:srgbClr val="C1B778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0806" autoAdjust="0"/>
    <p:restoredTop sz="91496" autoAdjust="0"/>
  </p:normalViewPr>
  <p:slideViewPr>
    <p:cSldViewPr snapToObjects="1">
      <p:cViewPr>
        <p:scale>
          <a:sx n="60" d="100"/>
          <a:sy n="60" d="100"/>
        </p:scale>
        <p:origin x="-850" y="70"/>
      </p:cViewPr>
      <p:guideLst>
        <p:guide orient="horz" pos="2944"/>
        <p:guide pos="55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slide" Target="slides/slide83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slide" Target="slides/slide86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90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slide" Target="slides/slide84.xml"/><Relationship Id="rId93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0C61A07-28D7-4F09-9702-0F4188054F06}" type="datetimeFigureOut">
              <a:rPr lang="en-US"/>
              <a:pPr>
                <a:defRPr/>
              </a:pPr>
              <a:t>9/11/2018</a:t>
            </a:fld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D3CBC73-C2A9-4DD7-952D-12BB5FF14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197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youtube.com/watch?v=9BnLbv6QYcA" TargetMode="External"/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Videos to preload</a:t>
            </a:r>
          </a:p>
          <a:p>
            <a:r>
              <a:rPr lang="en-US" sz="1200" kern="1200" dirty="0" smtClean="0">
                <a:solidFill>
                  <a:schemeClr val="tx1"/>
                </a:solidFill>
                <a:latin typeface="Calibri" pitchFamily="34" charset="0"/>
                <a:ea typeface="+mn-ea"/>
                <a:cs typeface="+mn-cs"/>
                <a:hlinkClick r:id="rId3"/>
              </a:rPr>
              <a:t>http://www.youtube.com/watch?v=9BnLbv6QYcA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729633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 entire design</a:t>
            </a:r>
            <a:r>
              <a:rPr lang="en-US" baseline="0" dirty="0" smtClean="0"/>
              <a:t> language for a range of media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36699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Skip’s weather app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8376533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good use of color, that is color is only used for annotations, whereas rest of content is greyscale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388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Here’s a design spec example for Sony PS4</a:t>
            </a:r>
          </a:p>
          <a:p>
            <a:r>
              <a:rPr lang="en-US" dirty="0" smtClean="0"/>
              <a:t>Note good use of the callouts, they </a:t>
            </a:r>
            <a:r>
              <a:rPr lang="en-US" dirty="0" err="1" smtClean="0"/>
              <a:t>popout</a:t>
            </a:r>
            <a:r>
              <a:rPr lang="en-US" baseline="0" dirty="0" smtClean="0"/>
              <a:t> nicely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548566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Respect corporate identity if they already have one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141257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Exampl</a:t>
            </a:r>
            <a:r>
              <a:rPr lang="en-US" baseline="0" dirty="0" smtClean="0"/>
              <a:t>e of material design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866694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 stole these slides from Skip Shelly</a:t>
            </a:r>
          </a:p>
          <a:p>
            <a:r>
              <a:rPr lang="en-US" dirty="0" smtClean="0"/>
              <a:t>Can think of the design process as being like a caterpillar becoming a butterfly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094996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In the initial</a:t>
            </a:r>
            <a:r>
              <a:rPr lang="en-US" baseline="0" dirty="0" smtClean="0"/>
              <a:t> stages (caterpillar), left side.</a:t>
            </a:r>
          </a:p>
          <a:p>
            <a:r>
              <a:rPr lang="en-US" baseline="0" dirty="0" smtClean="0"/>
              <a:t>In the middle and end stages (butterfly), right side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989384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Two problems. First one is grouping. Hard to know what button goes with what number. Second is that the Lobby and Ballroom buttons aren’t obvious buttons, they look like labels.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990115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one is Newark Airport. I didn’t even know which floor I was on, and whether I wanted to go up or down, let alone CL or PL.</a:t>
            </a:r>
          </a:p>
          <a:p>
            <a:r>
              <a:rPr lang="en-US" dirty="0" smtClean="0"/>
              <a:t>To be fair, the</a:t>
            </a:r>
            <a:r>
              <a:rPr lang="en-US" baseline="0" dirty="0" smtClean="0"/>
              <a:t> airport wing was under construction, but still confusing.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25117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Power button is under the floppy</a:t>
            </a:r>
            <a:r>
              <a:rPr lang="en-US" baseline="0" dirty="0" smtClean="0"/>
              <a:t> disk drive, easy to hit it</a:t>
            </a:r>
          </a:p>
          <a:p>
            <a:r>
              <a:rPr lang="en-US" baseline="0" dirty="0" smtClean="0"/>
              <a:t>See http://www.jnd.org/dn.mss/design_as_practiced.html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847102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John </a:t>
            </a:r>
            <a:r>
              <a:rPr lang="en-US" dirty="0" err="1" smtClean="0"/>
              <a:t>DeGore</a:t>
            </a:r>
            <a:r>
              <a:rPr lang="en-US" dirty="0" smtClean="0"/>
              <a:t> was the MHCI student, great work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78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work also helped get one woman out of</a:t>
            </a:r>
            <a:r>
              <a:rPr lang="en-US" baseline="0" dirty="0" smtClean="0"/>
              <a:t> an abusive relationship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643803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This is the web site today</a:t>
            </a:r>
          </a:p>
          <a:p>
            <a:r>
              <a:rPr lang="en-US" dirty="0" smtClean="0"/>
              <a:t>Popular</a:t>
            </a:r>
            <a:r>
              <a:rPr lang="en-US" baseline="0" dirty="0" smtClean="0"/>
              <a:t> magazine within computing professionals, especially researchers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866987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http://www.gaugedesign.com/open-source-gestures/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327183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Google example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12529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cii_secti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660401"/>
            <a:ext cx="6781800" cy="1549399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2416175"/>
            <a:ext cx="6781800" cy="1012825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rgbClr val="C1B778"/>
                </a:solidFill>
                <a:latin typeface="Calibri" panose="020F0502020204030204" pitchFamily="34" charset="0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9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cii_bod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 rot="16200000">
            <a:off x="7003257" y="1897856"/>
            <a:ext cx="3763962" cy="5175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1000" dirty="0" smtClean="0">
                <a:solidFill>
                  <a:srgbClr val="A6A6A6"/>
                </a:solidFill>
                <a:latin typeface="Calibri" panose="020F0502020204030204" pitchFamily="34" charset="0"/>
              </a:rPr>
              <a:t>©2018 Carnegie Mellon University  :  </a:t>
            </a:r>
            <a:fld id="{89CCED34-54F4-4F8F-ABE2-F58D956187C8}" type="slidenum">
              <a:rPr lang="en-US" sz="1000" b="1" smtClean="0">
                <a:solidFill>
                  <a:srgbClr val="404040"/>
                </a:solidFill>
                <a:latin typeface="Calibri" panose="020F0502020204030204" pitchFamily="34" charset="0"/>
              </a:rPr>
              <a:pPr algn="r">
                <a:defRPr/>
              </a:pPr>
              <a:t>‹#›</a:t>
            </a:fld>
            <a:endParaRPr lang="en-US" sz="1000" b="1" dirty="0" smtClean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E51755B-CF72-47ED-9CEF-8A78B7127BD5}" type="datetimeFigureOut">
              <a:rPr lang="en-US" smtClean="0"/>
              <a:pPr>
                <a:defRPr/>
              </a:pPr>
              <a:t>9/11/2018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9733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hcii_body.png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8077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16200000">
            <a:off x="7003257" y="1897856"/>
            <a:ext cx="3763962" cy="5175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Verdana"/>
              </a:rPr>
              <a:t>©2018 Carnegie Mellon University  :  </a:t>
            </a:r>
            <a:fld id="{906B404A-4A4D-430C-A37B-76AE2D31BD13}" type="slidenum">
              <a:rPr lang="en-US" sz="1000" b="1" smtClean="0">
                <a:latin typeface="Calibri" panose="020F0502020204030204" pitchFamily="34" charset="0"/>
                <a:cs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 smtClean="0">
              <a:latin typeface="Calibri" panose="020F0502020204030204" pitchFamily="34" charset="0"/>
              <a:cs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960000"/>
          </a:solidFill>
          <a:latin typeface="Calibri" panose="020F0502020204030204" pitchFamily="34" charset="0"/>
          <a:ea typeface="Verdana" pitchFamily="34" charset="0"/>
          <a:cs typeface="Verdan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  <a:ea typeface="Verdana" pitchFamily="34" charset="0"/>
          <a:cs typeface="Verdana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  <a:ea typeface="Verdana" pitchFamily="34" charset="0"/>
          <a:cs typeface="Verdana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  <a:ea typeface="Verdana" pitchFamily="34" charset="0"/>
          <a:cs typeface="Verdana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  <a:ea typeface="Verdana" pitchFamily="34" charset="0"/>
          <a:cs typeface="Verdana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tespa.com/" TargetMode="External"/><Relationship Id="rId2" Type="http://schemas.openxmlformats.org/officeDocument/2006/relationships/hyperlink" Target="https://www.billbuxton.com/rightDesign.pdf" TargetMode="Externa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://www.youtube.com/watch?v=9BnLbv6QYcA" TargetMode="Externa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jpe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jpe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jpe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jnd.org/dn.mss/design_as_practiced.html" TargetMode="Externa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jpe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jpeg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jpe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jpeg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jpeg"/><Relationship Id="rId2" Type="http://schemas.openxmlformats.org/officeDocument/2006/relationships/image" Target="../media/image54.jpeg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jpeg"/><Relationship Id="rId4" Type="http://schemas.openxmlformats.org/officeDocument/2006/relationships/image" Target="../media/image59.gif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votespa.com/" TargetMode="External"/><Relationship Id="rId2" Type="http://schemas.openxmlformats.org/officeDocument/2006/relationships/hyperlink" Target="https://www.billbuxton.com/rightDesign.pdf" TargetMode="Externa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1676400" y="508000"/>
            <a:ext cx="7467600" cy="1549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400" dirty="0" smtClean="0">
                <a:cs typeface="Verdana" pitchFamily="34" charset="0"/>
              </a:rPr>
              <a:t>Wireframes and</a:t>
            </a:r>
            <a:br>
              <a:rPr lang="en-US" sz="4400" dirty="0" smtClean="0">
                <a:cs typeface="Verdana" pitchFamily="34" charset="0"/>
              </a:rPr>
            </a:br>
            <a:r>
              <a:rPr lang="en-US" sz="4400" dirty="0" smtClean="0">
                <a:cs typeface="Verdana" pitchFamily="34" charset="0"/>
              </a:rPr>
              <a:t>Design Specs</a:t>
            </a: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5334000" y="5737225"/>
            <a:ext cx="3581400" cy="511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90000"/>
              </a:lnSpc>
              <a:defRPr/>
            </a:pPr>
            <a:r>
              <a:rPr lang="en-US" sz="2400" b="1" dirty="0" smtClean="0">
                <a:solidFill>
                  <a:srgbClr val="960000"/>
                </a:solidFill>
                <a:latin typeface="Calibri" panose="020F0502020204030204" pitchFamily="34" charset="0"/>
              </a:rPr>
              <a:t>Jason Hong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2400" b="1" dirty="0" smtClean="0">
                <a:solidFill>
                  <a:srgbClr val="960000"/>
                </a:solidFill>
                <a:latin typeface="Calibri" panose="020F0502020204030204" pitchFamily="34" charset="0"/>
              </a:rPr>
              <a:t>jasonh@cs.cmu.edu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-3505200" y="1066800"/>
            <a:ext cx="3352800" cy="56388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b="1" dirty="0" smtClean="0">
                <a:solidFill>
                  <a:schemeClr val="tx1"/>
                </a:solidFill>
              </a:rPr>
              <a:t>Notes for next time</a:t>
            </a: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Discuss HW0 here if not done already</a:t>
            </a:r>
            <a:endParaRPr lang="en-US" dirty="0">
              <a:solidFill>
                <a:schemeClr val="tx1"/>
              </a:solidFill>
            </a:endParaRPr>
          </a:p>
          <a:p>
            <a:pPr algn="l"/>
            <a:endParaRPr lang="en-US" dirty="0" smtClean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As </a:t>
            </a:r>
            <a:r>
              <a:rPr lang="en-US" dirty="0" smtClean="0">
                <a:solidFill>
                  <a:schemeClr val="tx1"/>
                </a:solidFill>
              </a:rPr>
              <a:t>a designer, how to balance competing forces (design wants this, division x wants this, </a:t>
            </a:r>
            <a:r>
              <a:rPr lang="en-US" dirty="0" err="1" smtClean="0">
                <a:solidFill>
                  <a:schemeClr val="tx1"/>
                </a:solidFill>
              </a:rPr>
              <a:t>etc</a:t>
            </a:r>
            <a:r>
              <a:rPr lang="en-US" dirty="0" smtClean="0">
                <a:solidFill>
                  <a:schemeClr val="tx1"/>
                </a:solidFill>
              </a:rPr>
              <a:t>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Blackberry open letter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Misleading design / black design (</a:t>
            </a:r>
            <a:r>
              <a:rPr lang="en-US" dirty="0" err="1" smtClean="0">
                <a:solidFill>
                  <a:schemeClr val="tx1"/>
                </a:solidFill>
              </a:rPr>
              <a:t>Eytan</a:t>
            </a:r>
            <a:r>
              <a:rPr lang="en-US" dirty="0" smtClean="0">
                <a:solidFill>
                  <a:schemeClr val="tx1"/>
                </a:solidFill>
              </a:rPr>
              <a:t> Adar’s paper too)</a:t>
            </a:r>
          </a:p>
          <a:p>
            <a:pPr algn="l"/>
            <a:endParaRPr lang="en-US" dirty="0">
              <a:solidFill>
                <a:schemeClr val="tx1"/>
              </a:solidFill>
            </a:endParaRPr>
          </a:p>
          <a:p>
            <a:pPr algn="l"/>
            <a:r>
              <a:rPr lang="en-US" dirty="0" smtClean="0">
                <a:solidFill>
                  <a:schemeClr val="tx1"/>
                </a:solidFill>
              </a:rPr>
              <a:t>How to reconcile design needs with business needs? And business metrics too?</a:t>
            </a:r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7" name="Subtitle 2"/>
          <p:cNvSpPr>
            <a:spLocks noGrp="1"/>
          </p:cNvSpPr>
          <p:nvPr>
            <p:ph type="subTitle" idx="1"/>
          </p:nvPr>
        </p:nvSpPr>
        <p:spPr bwMode="auto">
          <a:xfrm>
            <a:off x="1676400" y="2209801"/>
            <a:ext cx="6781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kern="1200">
                <a:solidFill>
                  <a:srgbClr val="C1B778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/>
            <a:r>
              <a:rPr lang="en-US" sz="2800" dirty="0">
                <a:cs typeface="Verdana" pitchFamily="34" charset="0"/>
              </a:rPr>
              <a:t>Programming Usable Interfaces (PUI)</a:t>
            </a:r>
          </a:p>
          <a:p>
            <a:pPr eaLnBrk="1" hangingPunct="1"/>
            <a:r>
              <a:rPr lang="en-US" sz="2800" dirty="0">
                <a:cs typeface="Verdana" pitchFamily="34" charset="0"/>
              </a:rPr>
              <a:t>05-430/05-630 Fall </a:t>
            </a:r>
            <a:r>
              <a:rPr lang="en-US" sz="2800" dirty="0" smtClean="0">
                <a:cs typeface="Verdana" pitchFamily="34" charset="0"/>
              </a:rPr>
              <a:t>2018</a:t>
            </a:r>
            <a:endParaRPr lang="en-US" sz="2800" dirty="0">
              <a:cs typeface="Verdana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66325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about middle to late stages of design?</a:t>
            </a:r>
          </a:p>
          <a:p>
            <a:r>
              <a:rPr lang="en-US" dirty="0" smtClean="0"/>
              <a:t>And what artifacts/deliverables for communicating with team, </a:t>
            </a:r>
            <a:r>
              <a:rPr lang="en-US" dirty="0" err="1" smtClean="0"/>
              <a:t>devs</a:t>
            </a:r>
            <a:r>
              <a:rPr lang="en-US" dirty="0" smtClean="0"/>
              <a:t>, and clients</a:t>
            </a:r>
            <a:r>
              <a:rPr lang="en-US" dirty="0" smtClean="0"/>
              <a:t>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Design specs, or good documentation of designs</a:t>
            </a:r>
          </a:p>
          <a:p>
            <a:pPr lvl="1"/>
            <a:r>
              <a:rPr lang="en-US" dirty="0" smtClean="0"/>
              <a:t>We will go over lots of examples of design specs</a:t>
            </a:r>
          </a:p>
          <a:p>
            <a:pPr lvl="1"/>
            <a:r>
              <a:rPr lang="en-US" dirty="0" smtClean="0"/>
              <a:t>Won’t do full-blown versions of specs for HWs</a:t>
            </a:r>
          </a:p>
          <a:p>
            <a:pPr lvl="1"/>
            <a:r>
              <a:rPr lang="en-US" dirty="0" smtClean="0"/>
              <a:t>But will </a:t>
            </a:r>
            <a:r>
              <a:rPr lang="en-US" dirty="0" smtClean="0"/>
              <a:t>apply ideas from today to your HW </a:t>
            </a:r>
            <a:r>
              <a:rPr lang="en-US" dirty="0" err="1" smtClean="0"/>
              <a:t>writeups</a:t>
            </a:r>
          </a:p>
          <a:p>
            <a:pPr lvl="1"/>
            <a:r>
              <a:rPr lang="en-US" dirty="0" smtClean="0"/>
              <a:t>(Also useful for BHCI and MHCI capstone courses)</a:t>
            </a: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18142681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Design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“… </a:t>
            </a:r>
            <a:r>
              <a:rPr lang="en-US" dirty="0" smtClean="0"/>
              <a:t>describes </a:t>
            </a:r>
            <a:r>
              <a:rPr lang="en-US" dirty="0"/>
              <a:t>a product's intended </a:t>
            </a:r>
            <a:r>
              <a:rPr lang="en-US" dirty="0" smtClean="0"/>
              <a:t>capabilities, appearance</a:t>
            </a:r>
            <a:r>
              <a:rPr lang="en-US" dirty="0"/>
              <a:t>, and interactions with users.”</a:t>
            </a:r>
          </a:p>
          <a:p>
            <a:pPr lvl="1"/>
            <a:r>
              <a:rPr lang="en-US" dirty="0" smtClean="0"/>
              <a:t>Searchsoftwarequality.techtarget.com</a:t>
            </a:r>
          </a:p>
          <a:p>
            <a:pPr lvl="1"/>
            <a:endParaRPr lang="en-US" dirty="0"/>
          </a:p>
          <a:p>
            <a:r>
              <a:rPr lang="en-US" dirty="0"/>
              <a:t>“An effective spec must be inviting and easy </a:t>
            </a:r>
            <a:r>
              <a:rPr lang="en-US" dirty="0" smtClean="0"/>
              <a:t>to understand </a:t>
            </a:r>
            <a:r>
              <a:rPr lang="en-US" dirty="0"/>
              <a:t>so the whole development team </a:t>
            </a:r>
            <a:r>
              <a:rPr lang="en-US" dirty="0" smtClean="0"/>
              <a:t>can participate </a:t>
            </a:r>
            <a:r>
              <a:rPr lang="en-US" dirty="0"/>
              <a:t>in the design. ”</a:t>
            </a:r>
          </a:p>
          <a:p>
            <a:pPr lvl="1"/>
            <a:r>
              <a:rPr lang="en-US" dirty="0" smtClean="0"/>
              <a:t>“Getting </a:t>
            </a:r>
            <a:r>
              <a:rPr lang="en-US" dirty="0"/>
              <a:t>creative with specs,” Brian Krause</a:t>
            </a:r>
          </a:p>
        </p:txBody>
      </p:sp>
    </p:spTree>
    <p:extLst>
      <p:ext uri="{BB962C8B-B14F-4D97-AF65-F5344CB8AC3E}">
        <p14:creationId xmlns:p14="http://schemas.microsoft.com/office/powerpoint/2010/main" val="1373162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Names for Design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Other names (varies by company)</a:t>
            </a:r>
          </a:p>
          <a:p>
            <a:pPr lvl="1"/>
            <a:r>
              <a:rPr lang="en-US" dirty="0" smtClean="0"/>
              <a:t>Functional Design Specification</a:t>
            </a:r>
          </a:p>
          <a:p>
            <a:pPr lvl="1"/>
            <a:r>
              <a:rPr lang="en-US" dirty="0" smtClean="0"/>
              <a:t>Design Documentation</a:t>
            </a:r>
          </a:p>
          <a:p>
            <a:pPr lvl="1"/>
            <a:r>
              <a:rPr lang="en-US" dirty="0" smtClean="0"/>
              <a:t>Pixel Specs</a:t>
            </a:r>
          </a:p>
          <a:p>
            <a:pPr lvl="1"/>
            <a:r>
              <a:rPr lang="en-US" dirty="0" smtClean="0"/>
              <a:t>Interaction Spec</a:t>
            </a:r>
          </a:p>
          <a:p>
            <a:r>
              <a:rPr lang="en-US" dirty="0" smtClean="0"/>
              <a:t>No </a:t>
            </a:r>
            <a:r>
              <a:rPr lang="en-US" dirty="0"/>
              <a:t>single widely agreed-upon format or content</a:t>
            </a:r>
          </a:p>
          <a:p>
            <a:pPr lvl="1"/>
            <a:r>
              <a:rPr lang="en-US" dirty="0" smtClean="0"/>
              <a:t>Just like “</a:t>
            </a:r>
            <a:r>
              <a:rPr lang="en-US" dirty="0"/>
              <a:t>pitch deck</a:t>
            </a:r>
            <a:r>
              <a:rPr lang="en-US" dirty="0" smtClean="0"/>
              <a:t>”, “play”, “movie”, “novel”</a:t>
            </a:r>
            <a:endParaRPr lang="en-US" dirty="0"/>
          </a:p>
          <a:p>
            <a:pPr lvl="1"/>
            <a:r>
              <a:rPr lang="en-US" dirty="0" smtClean="0"/>
              <a:t>General structure is there, but every spec is different</a:t>
            </a:r>
          </a:p>
          <a:p>
            <a:pPr lvl="2"/>
            <a:r>
              <a:rPr lang="en-US" dirty="0" smtClean="0"/>
              <a:t>Depends on needs of client and team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112086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This is not a Design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56168"/>
            <a:ext cx="9144000" cy="59018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1251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" y="304800"/>
            <a:ext cx="9143999" cy="53332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" name="Rectangle 3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Managing Time and Attendance for </a:t>
            </a:r>
            <a:r>
              <a:rPr lang="en-US" sz="2600" dirty="0" smtClean="0">
                <a:solidFill>
                  <a:schemeClr val="tx1"/>
                </a:solidFill>
              </a:rPr>
              <a:t>Nurses (from </a:t>
            </a:r>
            <a:r>
              <a:rPr lang="en-US" sz="2600" dirty="0">
                <a:solidFill>
                  <a:schemeClr val="tx1"/>
                </a:solidFill>
              </a:rPr>
              <a:t>Skip </a:t>
            </a:r>
            <a:r>
              <a:rPr lang="en-US" sz="2600" dirty="0" smtClean="0">
                <a:solidFill>
                  <a:schemeClr val="tx1"/>
                </a:solidFill>
              </a:rPr>
              <a:t>Shelly)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Gives overview of the problem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31618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505831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Describes mental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Also describes a bit of the workflow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99095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502530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Describes the challenges and design considerations</a:t>
            </a:r>
          </a:p>
        </p:txBody>
      </p:sp>
    </p:spTree>
    <p:extLst>
      <p:ext uri="{BB962C8B-B14F-4D97-AF65-F5344CB8AC3E}">
        <p14:creationId xmlns:p14="http://schemas.microsoft.com/office/powerpoint/2010/main" val="16117364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38"/>
            <a:ext cx="9144000" cy="53229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Shows how it’s done today and describes pain points</a:t>
            </a:r>
          </a:p>
        </p:txBody>
      </p:sp>
    </p:spTree>
    <p:extLst>
      <p:ext uri="{BB962C8B-B14F-4D97-AF65-F5344CB8AC3E}">
        <p14:creationId xmlns:p14="http://schemas.microsoft.com/office/powerpoint/2010/main" val="2509888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74638"/>
            <a:ext cx="9144000" cy="5272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Presents a high level site map of proposed design</a:t>
            </a:r>
          </a:p>
        </p:txBody>
      </p:sp>
    </p:spTree>
    <p:extLst>
      <p:ext uri="{BB962C8B-B14F-4D97-AF65-F5344CB8AC3E}">
        <p14:creationId xmlns:p14="http://schemas.microsoft.com/office/powerpoint/2010/main" val="1915703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04800"/>
            <a:ext cx="9144000" cy="53538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334000"/>
            <a:ext cx="4953000" cy="13716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Presents key features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Gives design rationale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Highlights the main ideas</a:t>
            </a:r>
          </a:p>
        </p:txBody>
      </p:sp>
    </p:spTree>
    <p:extLst>
      <p:ext uri="{BB962C8B-B14F-4D97-AF65-F5344CB8AC3E}">
        <p14:creationId xmlns:p14="http://schemas.microsoft.com/office/powerpoint/2010/main" val="2711694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HW1 Discussion</a:t>
            </a:r>
            <a:br>
              <a:rPr lang="en-US" dirty="0" smtClean="0"/>
            </a:br>
            <a:r>
              <a:rPr lang="en-US" sz="3200" dirty="0" smtClean="0"/>
              <a:t>Jamie Ho </a:t>
            </a:r>
            <a:r>
              <a:rPr lang="en-US" sz="3200" dirty="0"/>
              <a:t>- SDI </a:t>
            </a:r>
            <a:r>
              <a:rPr lang="en-US" sz="3200" dirty="0" err="1"/>
              <a:t>i</a:t>
            </a:r>
            <a:r>
              <a:rPr lang="en-US" sz="3200" dirty="0"/>
              <a:t>-PULO tape corrector </a:t>
            </a:r>
            <a:br>
              <a:rPr lang="en-US" sz="3200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219324"/>
            <a:ext cx="7620000" cy="428313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52644047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27125"/>
            <a:ext cx="9144000" cy="57990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Shows details of individual screens (</a:t>
            </a:r>
            <a:r>
              <a:rPr lang="en-US" sz="2600" dirty="0" smtClean="0">
                <a:solidFill>
                  <a:schemeClr val="tx1"/>
                </a:solidFill>
              </a:rPr>
              <a:t>med-fi </a:t>
            </a:r>
            <a:r>
              <a:rPr lang="en-US" sz="2600" dirty="0" smtClean="0">
                <a:solidFill>
                  <a:schemeClr val="tx1"/>
                </a:solidFill>
              </a:rPr>
              <a:t>schematics)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Gives expected use</a:t>
            </a:r>
          </a:p>
        </p:txBody>
      </p:sp>
    </p:spTree>
    <p:extLst>
      <p:ext uri="{BB962C8B-B14F-4D97-AF65-F5344CB8AC3E}">
        <p14:creationId xmlns:p14="http://schemas.microsoft.com/office/powerpoint/2010/main" val="7843003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4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1000"/>
            <a:ext cx="9144000" cy="52696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Same screen, greys out other areas to draw attention to box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Highlights useful feature</a:t>
            </a:r>
          </a:p>
        </p:txBody>
      </p:sp>
    </p:spTree>
    <p:extLst>
      <p:ext uri="{BB962C8B-B14F-4D97-AF65-F5344CB8AC3E}">
        <p14:creationId xmlns:p14="http://schemas.microsoft.com/office/powerpoint/2010/main" val="1453438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1016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Shows a small sequence of events for an important interaction</a:t>
            </a:r>
          </a:p>
        </p:txBody>
      </p:sp>
    </p:spTree>
    <p:extLst>
      <p:ext uri="{BB962C8B-B14F-4D97-AF65-F5344CB8AC3E}">
        <p14:creationId xmlns:p14="http://schemas.microsoft.com/office/powerpoint/2010/main" val="95398860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2291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1016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Rectangle 7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Shows a small sequence of events for an important interaction</a:t>
            </a:r>
          </a:p>
        </p:txBody>
      </p:sp>
    </p:spTree>
    <p:extLst>
      <p:ext uri="{BB962C8B-B14F-4D97-AF65-F5344CB8AC3E}">
        <p14:creationId xmlns:p14="http://schemas.microsoft.com/office/powerpoint/2010/main" val="13328820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331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71500"/>
            <a:ext cx="10160000" cy="5715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Shows a small sequence of events for an important interaction</a:t>
            </a:r>
          </a:p>
        </p:txBody>
      </p:sp>
    </p:spTree>
    <p:extLst>
      <p:ext uri="{BB962C8B-B14F-4D97-AF65-F5344CB8AC3E}">
        <p14:creationId xmlns:p14="http://schemas.microsoft.com/office/powerpoint/2010/main" val="2114568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Thoughts and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48867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</a:t>
            </a:r>
            <a:r>
              <a:rPr lang="en-US" dirty="0" smtClean="0"/>
              <a:t>of My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Has lots more content than might be typical</a:t>
            </a:r>
          </a:p>
          <a:p>
            <a:pPr lvl="1"/>
            <a:r>
              <a:rPr lang="en-US" dirty="0" smtClean="0"/>
              <a:t>Ex. Results from interviews</a:t>
            </a:r>
          </a:p>
          <a:p>
            <a:pPr lvl="1"/>
            <a:r>
              <a:rPr lang="en-US" dirty="0" smtClean="0"/>
              <a:t>Ex. A simplified model of workflow</a:t>
            </a:r>
          </a:p>
          <a:p>
            <a:r>
              <a:rPr lang="en-US" dirty="0" smtClean="0"/>
              <a:t>What stage of design process to create?</a:t>
            </a:r>
          </a:p>
          <a:p>
            <a:pPr lvl="1"/>
            <a:r>
              <a:rPr lang="en-US" dirty="0" smtClean="0"/>
              <a:t>After a few iterations of design</a:t>
            </a:r>
          </a:p>
          <a:p>
            <a:pPr lvl="1"/>
            <a:r>
              <a:rPr lang="en-US" dirty="0" smtClean="0"/>
              <a:t>At least medium-fidelity prototypes</a:t>
            </a:r>
          </a:p>
          <a:p>
            <a:pPr lvl="1"/>
            <a:r>
              <a:rPr lang="en-US" dirty="0" smtClean="0"/>
              <a:t>Might be at a checkpoint or at end of design phase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485653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Relatively high production quality</a:t>
            </a:r>
            <a:endParaRPr lang="en-US" dirty="0"/>
          </a:p>
          <a:p>
            <a:pPr lvl="1"/>
            <a:r>
              <a:rPr lang="en-US" dirty="0" smtClean="0"/>
              <a:t>Design specs tend to be fancier if done by design consultancies than if internal</a:t>
            </a:r>
          </a:p>
          <a:p>
            <a:pPr lvl="1"/>
            <a:r>
              <a:rPr lang="en-US" dirty="0" smtClean="0"/>
              <a:t>Often used as a report at end of project and a </a:t>
            </a:r>
            <a:br>
              <a:rPr lang="en-US" dirty="0" smtClean="0"/>
            </a:br>
            <a:r>
              <a:rPr lang="en-US" dirty="0" smtClean="0"/>
              <a:t>way of getting more business</a:t>
            </a:r>
          </a:p>
          <a:p>
            <a:pPr lvl="1"/>
            <a:endParaRPr lang="en-US" dirty="0"/>
          </a:p>
          <a:p>
            <a:r>
              <a:rPr lang="en-US" dirty="0" smtClean="0"/>
              <a:t>Note: generally true for most UX artifacts</a:t>
            </a:r>
          </a:p>
          <a:p>
            <a:pPr lvl="1"/>
            <a:r>
              <a:rPr lang="en-US" dirty="0" smtClean="0"/>
              <a:t>Counter-example: In-house work (Google)</a:t>
            </a:r>
          </a:p>
          <a:p>
            <a:pPr lvl="1"/>
            <a:r>
              <a:rPr lang="en-US" dirty="0" smtClean="0"/>
              <a:t>BHCI and MHCI capstone more on consultancy side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57391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 Back</a:t>
            </a:r>
            <a:br>
              <a:rPr lang="en-US" dirty="0" smtClean="0"/>
            </a:br>
            <a:r>
              <a:rPr lang="en-US" sz="3200" dirty="0" smtClean="0"/>
              <a:t>Design Specs at a High Level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Describes the user experience</a:t>
            </a:r>
          </a:p>
          <a:p>
            <a:r>
              <a:rPr lang="en-US" dirty="0" smtClean="0"/>
              <a:t>Details the user interface</a:t>
            </a:r>
          </a:p>
          <a:p>
            <a:r>
              <a:rPr lang="en-US" dirty="0" smtClean="0"/>
              <a:t>Offers design rationale (</a:t>
            </a:r>
            <a:r>
              <a:rPr lang="en-US" dirty="0" err="1" smtClean="0"/>
              <a:t>ie</a:t>
            </a:r>
            <a:r>
              <a:rPr lang="en-US" dirty="0" smtClean="0"/>
              <a:t> why)</a:t>
            </a:r>
          </a:p>
          <a:p>
            <a:pPr lvl="1"/>
            <a:endParaRPr lang="en-US" sz="1600" dirty="0"/>
          </a:p>
          <a:p>
            <a:r>
              <a:rPr lang="en-US" dirty="0" smtClean="0"/>
              <a:t>You can hand it to </a:t>
            </a:r>
            <a:r>
              <a:rPr lang="en-US" dirty="0" smtClean="0"/>
              <a:t>clients and/or developers</a:t>
            </a:r>
          </a:p>
          <a:p>
            <a:pPr lvl="1"/>
            <a:r>
              <a:rPr lang="en-US" dirty="0" smtClean="0"/>
              <a:t>Gives clear sense of what the app / site </a:t>
            </a:r>
            <a:r>
              <a:rPr lang="en-US" dirty="0" smtClean="0"/>
              <a:t>is (vision)</a:t>
            </a:r>
            <a:endParaRPr lang="en-US" dirty="0" smtClean="0"/>
          </a:p>
          <a:p>
            <a:pPr lvl="1"/>
            <a:r>
              <a:rPr lang="en-US" dirty="0"/>
              <a:t>What </a:t>
            </a:r>
            <a:r>
              <a:rPr lang="en-US" dirty="0" smtClean="0"/>
              <a:t>functionality it should have</a:t>
            </a:r>
            <a:endParaRPr lang="en-US" dirty="0"/>
          </a:p>
          <a:p>
            <a:pPr lvl="1"/>
            <a:r>
              <a:rPr lang="en-US" dirty="0" smtClean="0"/>
              <a:t>How it works (e.g. how screens connect)</a:t>
            </a:r>
          </a:p>
          <a:p>
            <a:pPr lvl="1"/>
            <a:r>
              <a:rPr lang="en-US" dirty="0" smtClean="0"/>
              <a:t>Precise details (colors, pixels, gestures, animation)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2238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Why Design Specs?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dirty="0"/>
              <a:t>Ideally, businesses conceive products </a:t>
            </a:r>
            <a:r>
              <a:rPr lang="en-US" dirty="0" smtClean="0"/>
              <a:t>that really </a:t>
            </a:r>
            <a:r>
              <a:rPr lang="en-US" dirty="0"/>
              <a:t>fit </a:t>
            </a:r>
            <a:r>
              <a:rPr lang="en-US" dirty="0" smtClean="0"/>
              <a:t>people’s needs, </a:t>
            </a:r>
            <a:r>
              <a:rPr lang="en-US" dirty="0"/>
              <a:t>then build them and get them into </a:t>
            </a:r>
            <a:r>
              <a:rPr lang="en-US" dirty="0" smtClean="0"/>
              <a:t>the hands </a:t>
            </a:r>
            <a:r>
              <a:rPr lang="en-US" dirty="0"/>
              <a:t>of people that need or want them.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08" y="1219200"/>
            <a:ext cx="8887779" cy="2900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0131910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Discussion</a:t>
            </a:r>
            <a:br>
              <a:rPr lang="en-US" dirty="0"/>
            </a:br>
            <a:r>
              <a:rPr lang="en-US" sz="3200" dirty="0" smtClean="0"/>
              <a:t>Corey Emery – DJ Controller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5400" y="1693365"/>
            <a:ext cx="6781800" cy="50884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03319844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Design Specs?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Design specs important part of this process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Forces you to think through important issues</a:t>
            </a:r>
          </a:p>
          <a:p>
            <a:pPr lvl="1"/>
            <a:r>
              <a:rPr lang="en-US" dirty="0" smtClean="0"/>
              <a:t>Ex. Consider </a:t>
            </a:r>
            <a:r>
              <a:rPr lang="en-US" dirty="0"/>
              <a:t>error cases and edge </a:t>
            </a:r>
            <a:r>
              <a:rPr lang="en-US" dirty="0" smtClean="0"/>
              <a:t>paths</a:t>
            </a:r>
          </a:p>
          <a:p>
            <a:pPr lvl="1"/>
            <a:r>
              <a:rPr lang="en-US" dirty="0" smtClean="0"/>
              <a:t>Ex. Design is extensible</a:t>
            </a:r>
            <a:endParaRPr lang="en-US" dirty="0"/>
          </a:p>
          <a:p>
            <a:r>
              <a:rPr lang="en-US" dirty="0" smtClean="0"/>
              <a:t>Assures </a:t>
            </a:r>
            <a:r>
              <a:rPr lang="en-US" dirty="0"/>
              <a:t>quality in visuals and behaviors of </a:t>
            </a:r>
            <a:r>
              <a:rPr lang="en-US" dirty="0" smtClean="0"/>
              <a:t>app</a:t>
            </a:r>
          </a:p>
          <a:p>
            <a:pPr lvl="1"/>
            <a:r>
              <a:rPr lang="en-US" dirty="0" smtClean="0"/>
              <a:t>Offers an artifact for review before doing implementation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603701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Design Specs?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447800"/>
            <a:ext cx="8077200" cy="4525963"/>
          </a:xfrm>
        </p:spPr>
        <p:txBody>
          <a:bodyPr/>
          <a:lstStyle/>
          <a:p>
            <a:r>
              <a:rPr lang="en-US" dirty="0" smtClean="0"/>
              <a:t>Helps get design team on same page</a:t>
            </a:r>
            <a:endParaRPr lang="en-US" dirty="0"/>
          </a:p>
          <a:p>
            <a:pPr lvl="1"/>
            <a:r>
              <a:rPr lang="en-US" dirty="0" smtClean="0"/>
              <a:t>Your </a:t>
            </a:r>
            <a:r>
              <a:rPr lang="en-US" dirty="0"/>
              <a:t>product </a:t>
            </a:r>
            <a:r>
              <a:rPr lang="en-US" dirty="0" smtClean="0"/>
              <a:t>won’t </a:t>
            </a:r>
            <a:r>
              <a:rPr lang="en-US" dirty="0"/>
              <a:t>turn out exactly the way </a:t>
            </a:r>
            <a:r>
              <a:rPr lang="en-US" dirty="0" smtClean="0"/>
              <a:t>you want </a:t>
            </a:r>
            <a:r>
              <a:rPr lang="en-US" dirty="0"/>
              <a:t>unless you consider your documentation</a:t>
            </a:r>
          </a:p>
          <a:p>
            <a:pPr marL="342900" lvl="1" indent="-342900">
              <a:buFont typeface="Arial" charset="0"/>
              <a:buChar char="•"/>
            </a:pPr>
            <a:r>
              <a:rPr lang="en-US" sz="3000" dirty="0"/>
              <a:t>You might not be there</a:t>
            </a:r>
          </a:p>
          <a:p>
            <a:pPr lvl="1"/>
            <a:r>
              <a:rPr lang="en-US" dirty="0" smtClean="0"/>
              <a:t>Hit </a:t>
            </a:r>
            <a:r>
              <a:rPr lang="en-US" dirty="0"/>
              <a:t>by </a:t>
            </a:r>
            <a:r>
              <a:rPr lang="en-US" dirty="0" smtClean="0"/>
              <a:t>a bus</a:t>
            </a:r>
            <a:endParaRPr lang="en-US" dirty="0"/>
          </a:p>
          <a:p>
            <a:pPr lvl="1"/>
            <a:r>
              <a:rPr lang="en-US" dirty="0" smtClean="0"/>
              <a:t>Project </a:t>
            </a:r>
            <a:r>
              <a:rPr lang="en-US" dirty="0"/>
              <a:t>might get shelved / handed off / delayed</a:t>
            </a:r>
          </a:p>
          <a:p>
            <a:r>
              <a:rPr lang="en-US" dirty="0" smtClean="0"/>
              <a:t>Provides </a:t>
            </a:r>
            <a:r>
              <a:rPr lang="en-US" dirty="0"/>
              <a:t>detailed documentation for implementation</a:t>
            </a:r>
          </a:p>
          <a:p>
            <a:pPr lvl="1"/>
            <a:r>
              <a:rPr lang="en-US" dirty="0"/>
              <a:t>Make it easy for them to build the right thing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now and </a:t>
            </a:r>
            <a:r>
              <a:rPr lang="en-US" dirty="0" smtClean="0"/>
              <a:t>for future extensions)</a:t>
            </a:r>
            <a:endParaRPr lang="en-US" dirty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4456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Technical Specification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“A </a:t>
            </a:r>
            <a:r>
              <a:rPr lang="en-US" dirty="0"/>
              <a:t>technical specification describes the </a:t>
            </a:r>
            <a:r>
              <a:rPr lang="en-US" dirty="0" smtClean="0"/>
              <a:t>internal implementation </a:t>
            </a:r>
            <a:r>
              <a:rPr lang="en-US" dirty="0"/>
              <a:t>of the program. It talks about </a:t>
            </a:r>
            <a:r>
              <a:rPr lang="en-US" dirty="0" smtClean="0"/>
              <a:t>data structures</a:t>
            </a:r>
            <a:r>
              <a:rPr lang="en-US" dirty="0"/>
              <a:t>, relational database models, choice </a:t>
            </a:r>
            <a:r>
              <a:rPr lang="en-US" dirty="0" smtClean="0"/>
              <a:t>of programming </a:t>
            </a:r>
            <a:r>
              <a:rPr lang="en-US" dirty="0"/>
              <a:t>languages and tools, algorithms, etc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Joel </a:t>
            </a:r>
            <a:r>
              <a:rPr lang="en-US" dirty="0" err="1" smtClean="0"/>
              <a:t>Spolsky</a:t>
            </a:r>
            <a:endParaRPr lang="en-US" dirty="0" smtClean="0"/>
          </a:p>
          <a:p>
            <a:endParaRPr lang="en-US" dirty="0"/>
          </a:p>
          <a:p>
            <a:r>
              <a:rPr lang="en-US" dirty="0" smtClean="0"/>
              <a:t>Development team might do this after the design spec</a:t>
            </a:r>
          </a:p>
        </p:txBody>
      </p:sp>
    </p:spTree>
    <p:extLst>
      <p:ext uri="{BB962C8B-B14F-4D97-AF65-F5344CB8AC3E}">
        <p14:creationId xmlns:p14="http://schemas.microsoft.com/office/powerpoint/2010/main" val="32226701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Not a Business Plan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89037"/>
            <a:ext cx="8077200" cy="4525963"/>
          </a:xfrm>
        </p:spPr>
        <p:txBody>
          <a:bodyPr/>
          <a:lstStyle/>
          <a:p>
            <a:r>
              <a:rPr lang="en-US" dirty="0" smtClean="0"/>
              <a:t>“</a:t>
            </a:r>
            <a:r>
              <a:rPr lang="en-US" dirty="0"/>
              <a:t>A business plan is a formal statement of business goals, reasons they are attainable, and plans for reaching them. It may also contain background information about the organization or team attempting to reach those goals</a:t>
            </a:r>
            <a:r>
              <a:rPr lang="en-US" dirty="0" smtClean="0"/>
              <a:t>.”</a:t>
            </a:r>
          </a:p>
          <a:p>
            <a:pPr lvl="1"/>
            <a:r>
              <a:rPr lang="en-US" dirty="0" smtClean="0"/>
              <a:t>Wikipedia</a:t>
            </a:r>
          </a:p>
          <a:p>
            <a:r>
              <a:rPr lang="en-US" dirty="0" smtClean="0"/>
              <a:t>Example content</a:t>
            </a:r>
          </a:p>
          <a:p>
            <a:pPr lvl="1"/>
            <a:r>
              <a:rPr lang="en-US" dirty="0" smtClean="0"/>
              <a:t>Problem					- Marketing</a:t>
            </a:r>
          </a:p>
          <a:p>
            <a:pPr lvl="1"/>
            <a:r>
              <a:rPr lang="en-US" dirty="0" smtClean="0"/>
              <a:t>Products and Services	- Finances</a:t>
            </a:r>
          </a:p>
          <a:p>
            <a:r>
              <a:rPr lang="en-US" dirty="0" err="1" smtClean="0"/>
              <a:t>Bizdev</a:t>
            </a:r>
            <a:r>
              <a:rPr lang="en-US" dirty="0" smtClean="0"/>
              <a:t> folks might do this initially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4585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Three Plans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Generally, a good product will need all three</a:t>
            </a:r>
          </a:p>
          <a:p>
            <a:pPr lvl="1"/>
            <a:r>
              <a:rPr lang="en-US" dirty="0" smtClean="0"/>
              <a:t>Business plan				- how will we make money?</a:t>
            </a:r>
          </a:p>
          <a:p>
            <a:pPr lvl="1"/>
            <a:r>
              <a:rPr lang="en-US" dirty="0" smtClean="0"/>
              <a:t>Technical plan				- how will we build it?</a:t>
            </a:r>
          </a:p>
          <a:p>
            <a:pPr lvl="1"/>
            <a:r>
              <a:rPr lang="en-US" dirty="0" smtClean="0"/>
              <a:t>Design spec (UX plan) 	- how will it work?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Again, primary focus of this class is UX, so we’ll just focus on that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4372138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Design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Go through two more examples of design specs</a:t>
            </a:r>
          </a:p>
          <a:p>
            <a:pPr lvl="1"/>
            <a:r>
              <a:rPr lang="en-US" dirty="0"/>
              <a:t>Again, note that every spec is different</a:t>
            </a:r>
          </a:p>
          <a:p>
            <a:r>
              <a:rPr lang="en-US" dirty="0" smtClean="0"/>
              <a:t>Then step back and talk more about rationale</a:t>
            </a:r>
          </a:p>
          <a:p>
            <a:pPr lvl="1"/>
            <a:endParaRPr lang="en-US" sz="2000" dirty="0"/>
          </a:p>
          <a:p>
            <a:r>
              <a:rPr lang="en-US" dirty="0" smtClean="0"/>
              <a:t>First example is Healthy Pregnancy app</a:t>
            </a:r>
          </a:p>
          <a:p>
            <a:r>
              <a:rPr lang="en-US" dirty="0" smtClean="0"/>
              <a:t>Second is Communications of ACM</a:t>
            </a:r>
          </a:p>
          <a:p>
            <a:pPr lvl="1"/>
            <a:r>
              <a:rPr lang="en-US" dirty="0" smtClean="0"/>
              <a:t>Wireframes only</a:t>
            </a:r>
          </a:p>
          <a:p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20017270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Healthy Pregnancy App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Healthy Pregnancy </a:t>
            </a:r>
            <a:r>
              <a:rPr lang="en-US" dirty="0" smtClean="0"/>
              <a:t>smartphone app</a:t>
            </a:r>
            <a:endParaRPr lang="en-US" dirty="0"/>
          </a:p>
          <a:p>
            <a:pPr lvl="1"/>
            <a:r>
              <a:rPr lang="en-US" dirty="0" smtClean="0"/>
              <a:t>Research project to help </a:t>
            </a:r>
            <a:r>
              <a:rPr lang="en-US" dirty="0"/>
              <a:t>women manage pregnancy with UPMC</a:t>
            </a:r>
          </a:p>
          <a:p>
            <a:pPr lvl="1"/>
            <a:r>
              <a:rPr lang="en-US" dirty="0" smtClean="0"/>
              <a:t>Help women do scheduling, raise awareness of risks of drugs and alcohol, warnings of spouse abuse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Lightweight</a:t>
            </a:r>
            <a:r>
              <a:rPr lang="en-US" dirty="0"/>
              <a:t>, only one </a:t>
            </a:r>
            <a:r>
              <a:rPr lang="en-US" dirty="0" smtClean="0"/>
              <a:t>(gigantic) page</a:t>
            </a:r>
          </a:p>
          <a:p>
            <a:r>
              <a:rPr lang="en-US" dirty="0" smtClean="0"/>
              <a:t>An MHCI </a:t>
            </a:r>
            <a:r>
              <a:rPr lang="en-US" dirty="0"/>
              <a:t>student created this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07961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4499"/>
            <a:ext cx="8077200" cy="685350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Main work was this site map of the entire app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476540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12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360488"/>
            <a:ext cx="9143999" cy="4098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A single scenario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Note how it makes smartphone screen larger to show scroll info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633685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Scenarios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58259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Zooming in, shows specifics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Note the comment too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3182453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HW1 Discussion</a:t>
            </a:r>
            <a:br>
              <a:rPr lang="en-US" dirty="0"/>
            </a:br>
            <a:r>
              <a:rPr lang="en-US" sz="3200" dirty="0" smtClean="0"/>
              <a:t>Tiffany Chen – Netflix</a:t>
            </a:r>
            <a:endParaRPr lang="en-US" sz="3200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28" y="1600200"/>
            <a:ext cx="8888928" cy="4419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04349353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Home Screen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717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71345"/>
            <a:ext cx="9144000" cy="642005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61086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 on Specific 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14400"/>
            <a:ext cx="9109956" cy="6096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Gives lots of details for specific screen that has more interaction beyond clicking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180946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Details on Specific Screens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81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" y="914399"/>
            <a:ext cx="15011401" cy="100449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7298839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Color Scheme and Assets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3722"/>
          <a:stretch/>
        </p:blipFill>
        <p:spPr bwMode="auto">
          <a:xfrm>
            <a:off x="76200" y="990599"/>
            <a:ext cx="5410199" cy="3606799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6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612"/>
          <a:stretch/>
        </p:blipFill>
        <p:spPr bwMode="auto">
          <a:xfrm>
            <a:off x="3733800" y="2895600"/>
            <a:ext cx="5336013" cy="3083610"/>
          </a:xfrm>
          <a:prstGeom prst="rect">
            <a:avLst/>
          </a:prstGeom>
          <a:noFill/>
          <a:ln w="9525">
            <a:solidFill>
              <a:schemeClr val="bg1">
                <a:lumMod val="65000"/>
              </a:schemeClr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Rectangle 6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Specific colors to 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Specific assets to use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601856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Your Thoughts and Comments?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169015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Comments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Simplified</a:t>
            </a:r>
          </a:p>
          <a:p>
            <a:pPr lvl="1"/>
            <a:r>
              <a:rPr lang="en-US" dirty="0" smtClean="0"/>
              <a:t>More an intermediate artifact than design spec</a:t>
            </a:r>
          </a:p>
          <a:p>
            <a:pPr lvl="1"/>
            <a:r>
              <a:rPr lang="en-US" dirty="0" smtClean="0"/>
              <a:t>But still does most of the heavy lifting needed</a:t>
            </a:r>
          </a:p>
          <a:p>
            <a:pPr lvl="1"/>
            <a:r>
              <a:rPr lang="en-US" dirty="0" smtClean="0"/>
              <a:t>Could (and </a:t>
            </a:r>
            <a:r>
              <a:rPr lang="en-US" dirty="0" smtClean="0"/>
              <a:t>did!) </a:t>
            </a:r>
            <a:r>
              <a:rPr lang="en-US" dirty="0" smtClean="0"/>
              <a:t>hand over to a programmer</a:t>
            </a:r>
            <a:endParaRPr lang="en-US" dirty="0"/>
          </a:p>
          <a:p>
            <a:r>
              <a:rPr lang="en-US" dirty="0" smtClean="0"/>
              <a:t>More important than specifics of design spec format is understanding your client’s needs</a:t>
            </a:r>
          </a:p>
          <a:p>
            <a:pPr lvl="1"/>
            <a:r>
              <a:rPr lang="en-US" dirty="0" smtClean="0"/>
              <a:t>Make </a:t>
            </a:r>
            <a:r>
              <a:rPr lang="en-US" dirty="0" smtClean="0"/>
              <a:t>sure you’re spending time </a:t>
            </a:r>
            <a:r>
              <a:rPr lang="en-US" dirty="0" smtClean="0"/>
              <a:t>effectively</a:t>
            </a:r>
          </a:p>
          <a:p>
            <a:r>
              <a:rPr lang="en-US" dirty="0" smtClean="0"/>
              <a:t>This </a:t>
            </a:r>
            <a:r>
              <a:rPr lang="en-US" dirty="0" smtClean="0"/>
              <a:t>example closer to what we want for your </a:t>
            </a:r>
            <a:r>
              <a:rPr lang="en-US" dirty="0" err="1" smtClean="0"/>
              <a:t>homeworks</a:t>
            </a:r>
            <a:r>
              <a:rPr lang="en-US" dirty="0" smtClean="0"/>
              <a:t> (e.g. </a:t>
            </a:r>
            <a:r>
              <a:rPr lang="en-US" dirty="0" smtClean="0"/>
              <a:t>sitemap, flows)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574746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Communications of the ACM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2253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256" y="1417638"/>
            <a:ext cx="8956544" cy="533558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37921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355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34" t="3520" r="16032" b="4680"/>
          <a:stretch/>
        </p:blipFill>
        <p:spPr bwMode="auto">
          <a:xfrm>
            <a:off x="0" y="-133664"/>
            <a:ext cx="9144000" cy="69916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Site map of the web site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Note comments too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9529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"/>
            <a:ext cx="9144000" cy="87186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029200"/>
            <a:ext cx="4953000" cy="16764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Basic web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Note how it is very close to actual deployed design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Note </a:t>
            </a:r>
            <a:r>
              <a:rPr lang="en-US" sz="2600" dirty="0" err="1" smtClean="0">
                <a:solidFill>
                  <a:schemeClr val="tx1"/>
                </a:solidFill>
              </a:rPr>
              <a:t>Lorem</a:t>
            </a:r>
            <a:r>
              <a:rPr lang="en-US" sz="2600" dirty="0" smtClean="0">
                <a:solidFill>
                  <a:schemeClr val="tx1"/>
                </a:solidFill>
              </a:rPr>
              <a:t> </a:t>
            </a:r>
            <a:r>
              <a:rPr lang="en-US" sz="2600" dirty="0" err="1" smtClean="0">
                <a:solidFill>
                  <a:schemeClr val="tx1"/>
                </a:solidFill>
              </a:rPr>
              <a:t>Ipsum</a:t>
            </a:r>
            <a:r>
              <a:rPr lang="en-US" sz="2600" dirty="0" smtClean="0">
                <a:solidFill>
                  <a:schemeClr val="tx1"/>
                </a:solidFill>
              </a:rPr>
              <a:t> and the big X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5839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45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87103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424168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Hall of Fame or Shame?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51202" name="Picture 2" descr="C:\Users\jasonh\Documents\Research\research - Media lib\hci\example - elevator\IMG_20130408_105808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914400"/>
            <a:ext cx="6172200" cy="8229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70933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560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050" y="0"/>
            <a:ext cx="9124950" cy="858497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754781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HW3 </a:t>
            </a:r>
            <a:r>
              <a:rPr lang="en-US" dirty="0" smtClean="0"/>
              <a:t>and HW4 due </a:t>
            </a:r>
            <a:r>
              <a:rPr lang="en-US" dirty="0" smtClean="0"/>
              <a:t>Wed </a:t>
            </a:r>
            <a:r>
              <a:rPr lang="en-US" dirty="0" smtClean="0"/>
              <a:t>Sep 19</a:t>
            </a:r>
            <a:endParaRPr lang="en-US" dirty="0"/>
          </a:p>
          <a:p>
            <a:pPr lvl="1"/>
            <a:r>
              <a:rPr lang="en-US" dirty="0" smtClean="0"/>
              <a:t>Heuristic Evaluation online</a:t>
            </a:r>
          </a:p>
          <a:p>
            <a:pPr lvl="1"/>
            <a:r>
              <a:rPr lang="en-US" dirty="0" smtClean="0"/>
              <a:t>Iterating </a:t>
            </a:r>
            <a:r>
              <a:rPr lang="en-US" dirty="0" smtClean="0"/>
              <a:t>on prototype in </a:t>
            </a:r>
            <a:r>
              <a:rPr lang="en-US" dirty="0" err="1" smtClean="0"/>
              <a:t>InVision</a:t>
            </a:r>
            <a:endParaRPr lang="en-US" dirty="0"/>
          </a:p>
          <a:p>
            <a:r>
              <a:rPr lang="en-US" dirty="0" smtClean="0"/>
              <a:t>One reading for </a:t>
            </a:r>
            <a:r>
              <a:rPr lang="en-US" dirty="0" smtClean="0"/>
              <a:t>Monday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Getting the Right Design and the Design </a:t>
            </a:r>
            <a:r>
              <a:rPr lang="en-US" u="sng" dirty="0" smtClean="0">
                <a:hlinkClick r:id="rId2"/>
              </a:rPr>
              <a:t>Right</a:t>
            </a:r>
            <a:endParaRPr lang="en-US" u="sng" dirty="0" smtClean="0"/>
          </a:p>
          <a:p>
            <a:pPr lvl="1"/>
            <a:r>
              <a:rPr lang="en-US" dirty="0" smtClean="0"/>
              <a:t>Read before class</a:t>
            </a:r>
          </a:p>
          <a:p>
            <a:pPr lvl="1"/>
            <a:r>
              <a:rPr lang="en-US" dirty="0" smtClean="0"/>
              <a:t>This one doesn’t require CMU VPN</a:t>
            </a:r>
          </a:p>
          <a:p>
            <a:r>
              <a:rPr lang="en-US" dirty="0" smtClean="0"/>
              <a:t>Voter registration deadline for PA is Oct 9</a:t>
            </a:r>
          </a:p>
          <a:p>
            <a:pPr lvl="1"/>
            <a:r>
              <a:rPr lang="en-US" dirty="0" smtClean="0">
                <a:hlinkClick r:id="rId3"/>
              </a:rPr>
              <a:t>www.votespa.com</a:t>
            </a:r>
            <a:r>
              <a:rPr lang="en-US" dirty="0" smtClean="0"/>
              <a:t> for online registration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133600" y="1981200"/>
            <a:ext cx="1905000" cy="28194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b="1" dirty="0" smtClean="0">
                <a:solidFill>
                  <a:schemeClr val="tx1"/>
                </a:solidFill>
              </a:rPr>
              <a:t>Update this </a:t>
            </a:r>
            <a:r>
              <a:rPr lang="en-US" b="1" dirty="0" smtClean="0">
                <a:solidFill>
                  <a:schemeClr val="tx1"/>
                </a:solidFill>
              </a:rPr>
              <a:t>slide</a:t>
            </a:r>
          </a:p>
          <a:p>
            <a:pPr algn="l"/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95528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did HW2 Go?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“Innovation </a:t>
            </a:r>
            <a:r>
              <a:rPr lang="en-US" dirty="0"/>
              <a:t>is saying no to a thousand </a:t>
            </a:r>
            <a:r>
              <a:rPr lang="en-US" dirty="0" smtClean="0"/>
              <a:t>things”</a:t>
            </a:r>
          </a:p>
          <a:p>
            <a:pPr lvl="1"/>
            <a:r>
              <a:rPr lang="en-US" dirty="0" smtClean="0"/>
              <a:t>Steve Jobs</a:t>
            </a:r>
          </a:p>
          <a:p>
            <a:pPr lvl="1"/>
            <a:endParaRPr lang="en-US" dirty="0"/>
          </a:p>
          <a:p>
            <a:r>
              <a:rPr lang="en-US" dirty="0" smtClean="0"/>
              <a:t>“If </a:t>
            </a:r>
            <a:r>
              <a:rPr lang="en-US" dirty="0"/>
              <a:t>you can't make it good, make it big, if you can't make it big, make it red.”</a:t>
            </a:r>
          </a:p>
          <a:p>
            <a:pPr lvl="1"/>
            <a:r>
              <a:rPr lang="en-US" dirty="0" smtClean="0"/>
              <a:t>Lots of folks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995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42" name="Rectangle 2"/>
          <p:cNvSpPr>
            <a:spLocks noGrp="1"/>
          </p:cNvSpPr>
          <p:nvPr>
            <p:ph type="title" idx="4294967295"/>
          </p:nvPr>
        </p:nvSpPr>
        <p:spPr/>
        <p:txBody>
          <a:bodyPr/>
          <a:lstStyle/>
          <a:p>
            <a:r>
              <a:rPr lang="en-US" dirty="0" smtClean="0">
                <a:latin typeface="+mj-lt"/>
              </a:rPr>
              <a:t>“HCI” video</a:t>
            </a:r>
          </a:p>
        </p:txBody>
      </p:sp>
      <p:sp>
        <p:nvSpPr>
          <p:cNvPr id="522243" name="Rectangle 3"/>
          <p:cNvSpPr>
            <a:spLocks noGrp="1"/>
          </p:cNvSpPr>
          <p:nvPr>
            <p:ph type="body" idx="4294967295"/>
          </p:nvPr>
        </p:nvSpPr>
        <p:spPr/>
        <p:txBody>
          <a:bodyPr/>
          <a:lstStyle/>
          <a:p>
            <a:r>
              <a:rPr lang="en-US" sz="3000" dirty="0" err="1" smtClean="0">
                <a:latin typeface="+mj-lt"/>
              </a:rPr>
              <a:t>Macbook</a:t>
            </a:r>
            <a:r>
              <a:rPr lang="en-US" sz="3000" dirty="0" smtClean="0">
                <a:latin typeface="+mj-lt"/>
              </a:rPr>
              <a:t> Wheel</a:t>
            </a:r>
          </a:p>
          <a:p>
            <a:pPr lvl="1"/>
            <a:r>
              <a:rPr lang="en-US" sz="2600" dirty="0" smtClean="0">
                <a:latin typeface="+mj-lt"/>
                <a:hlinkClick r:id="rId2"/>
              </a:rPr>
              <a:t>http://www.youtube.com/watch?v=9BnLbv6QYcA</a:t>
            </a:r>
            <a:r>
              <a:rPr lang="en-US" sz="2600" dirty="0" smtClean="0">
                <a:latin typeface="+mj-lt"/>
              </a:rPr>
              <a:t> </a:t>
            </a:r>
          </a:p>
        </p:txBody>
      </p:sp>
      <p:pic>
        <p:nvPicPr>
          <p:cNvPr id="522244" name="Picture 4" descr="http://www.gismogram.com/wp-content/uploads/2009/03/macbook-wheel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200" y="2667000"/>
            <a:ext cx="5943600" cy="3998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935239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Design Spec?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Kim Goodwin</a:t>
            </a:r>
          </a:p>
          <a:p>
            <a:pPr lvl="1"/>
            <a:r>
              <a:rPr lang="en-US" dirty="0" smtClean="0"/>
              <a:t>Was VP of Design, GM at Cooper</a:t>
            </a:r>
          </a:p>
          <a:p>
            <a:pPr lvl="1"/>
            <a:r>
              <a:rPr lang="en-US" dirty="0" smtClean="0"/>
              <a:t>Now VP of Product and UX at </a:t>
            </a:r>
            <a:br>
              <a:rPr lang="en-US" dirty="0" smtClean="0"/>
            </a:br>
            <a:r>
              <a:rPr lang="en-US" dirty="0" err="1" smtClean="0"/>
              <a:t>PatientsLikeMe</a:t>
            </a:r>
            <a:endParaRPr lang="en-US" dirty="0" smtClean="0"/>
          </a:p>
          <a:p>
            <a:pPr lvl="1"/>
            <a:endParaRPr lang="en-US" dirty="0"/>
          </a:p>
          <a:p>
            <a:r>
              <a:rPr lang="en-US" dirty="0" smtClean="0"/>
              <a:t>Here’s a very formal take</a:t>
            </a:r>
            <a:br>
              <a:rPr lang="en-US" dirty="0" smtClean="0"/>
            </a:br>
            <a:r>
              <a:rPr lang="en-US" dirty="0" smtClean="0"/>
              <a:t>on a design spec</a:t>
            </a:r>
          </a:p>
          <a:p>
            <a:pPr lvl="1"/>
            <a:r>
              <a:rPr lang="en-US" dirty="0" smtClean="0"/>
              <a:t>Again, depends on your needs</a:t>
            </a:r>
            <a:br>
              <a:rPr lang="en-US" dirty="0" smtClean="0"/>
            </a:br>
            <a:r>
              <a:rPr lang="en-US" dirty="0" smtClean="0"/>
              <a:t>and client needs</a:t>
            </a:r>
            <a:endParaRPr lang="en-US" dirty="0"/>
          </a:p>
        </p:txBody>
      </p:sp>
      <p:pic>
        <p:nvPicPr>
          <p:cNvPr id="14341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99693" y="2514600"/>
            <a:ext cx="3377632" cy="42576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602517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What’s In A Design Spec?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sz="2400" dirty="0"/>
          </a:p>
        </p:txBody>
      </p:sp>
      <p:pic>
        <p:nvPicPr>
          <p:cNvPr id="1536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80975"/>
            <a:ext cx="8991600" cy="5877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3356015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Tailoring Your Design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Focus on:</a:t>
            </a:r>
          </a:p>
          <a:p>
            <a:pPr lvl="1"/>
            <a:r>
              <a:rPr lang="en-US" dirty="0" smtClean="0"/>
              <a:t>What </a:t>
            </a:r>
            <a:r>
              <a:rPr lang="en-US" dirty="0" err="1" smtClean="0"/>
              <a:t>taskflows</a:t>
            </a:r>
            <a:r>
              <a:rPr lang="en-US" dirty="0" smtClean="0"/>
              <a:t> are important?</a:t>
            </a:r>
          </a:p>
          <a:p>
            <a:pPr lvl="1"/>
            <a:r>
              <a:rPr lang="en-US" dirty="0" smtClean="0"/>
              <a:t>What behaviors are important?</a:t>
            </a:r>
          </a:p>
          <a:p>
            <a:pPr lvl="1"/>
            <a:r>
              <a:rPr lang="en-US" dirty="0" smtClean="0"/>
              <a:t>What theories or unifying principles are important?</a:t>
            </a:r>
          </a:p>
          <a:p>
            <a:endParaRPr lang="en-US" dirty="0"/>
          </a:p>
          <a:p>
            <a:r>
              <a:rPr lang="en-US" dirty="0" smtClean="0"/>
              <a:t>Your client</a:t>
            </a:r>
          </a:p>
          <a:p>
            <a:pPr lvl="1"/>
            <a:r>
              <a:rPr lang="en-US" dirty="0" smtClean="0"/>
              <a:t>How sophisticated is your client?</a:t>
            </a:r>
          </a:p>
          <a:p>
            <a:pPr lvl="2"/>
            <a:r>
              <a:rPr lang="en-US" dirty="0" smtClean="0"/>
              <a:t>May need more details and rationale</a:t>
            </a:r>
          </a:p>
          <a:p>
            <a:pPr lvl="1"/>
            <a:r>
              <a:rPr lang="en-US" dirty="0" smtClean="0"/>
              <a:t>What do they need to make implementation easy?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096812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Tailoring Your Design Spec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else?</a:t>
            </a:r>
          </a:p>
          <a:p>
            <a:pPr lvl="1"/>
            <a:r>
              <a:rPr lang="en-US" dirty="0" smtClean="0"/>
              <a:t>Do your clients need more details?</a:t>
            </a:r>
          </a:p>
          <a:p>
            <a:pPr lvl="2"/>
            <a:r>
              <a:rPr lang="en-US" dirty="0" smtClean="0"/>
              <a:t>Ex. Interactive prototypes (USB key)</a:t>
            </a:r>
          </a:p>
          <a:p>
            <a:pPr lvl="2"/>
            <a:r>
              <a:rPr lang="en-US" dirty="0" smtClean="0"/>
              <a:t>Ex. Videos</a:t>
            </a:r>
          </a:p>
          <a:p>
            <a:pPr lvl="1"/>
            <a:r>
              <a:rPr lang="en-US" dirty="0" smtClean="0"/>
              <a:t>What error paths need to be documented?</a:t>
            </a:r>
          </a:p>
          <a:p>
            <a:pPr lvl="2"/>
            <a:r>
              <a:rPr lang="en-US" dirty="0" smtClean="0"/>
              <a:t>Ex. Login failure, page doesn’t exist, database down</a:t>
            </a:r>
          </a:p>
          <a:p>
            <a:pPr lvl="1"/>
            <a:r>
              <a:rPr lang="en-US" dirty="0" smtClean="0"/>
              <a:t>What system gaps need to be accounted for?</a:t>
            </a:r>
          </a:p>
          <a:p>
            <a:pPr lvl="2"/>
            <a:r>
              <a:rPr lang="en-US" dirty="0" smtClean="0"/>
              <a:t>Ex. Slow network, different screen sizes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75494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638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685800"/>
            <a:ext cx="14173200" cy="968035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2959560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741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838201" y="-76201"/>
            <a:ext cx="10964287" cy="62023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320284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22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038600"/>
            <a:ext cx="9144000" cy="162415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906377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Specifying Gestures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Note: no standard way of conveying gestures</a:t>
            </a:r>
            <a:endParaRPr lang="en-US" dirty="0"/>
          </a:p>
        </p:txBody>
      </p:sp>
      <p:pic>
        <p:nvPicPr>
          <p:cNvPr id="3277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3920" y="2524125"/>
            <a:ext cx="3992907" cy="59340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2774" name="Picture 6" descr="http://res.cloudinary.com/de9rypaej/image/upload/v1458765629/handswipe_lf9vot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5" r="3000"/>
          <a:stretch/>
        </p:blipFill>
        <p:spPr bwMode="auto">
          <a:xfrm>
            <a:off x="76200" y="2524125"/>
            <a:ext cx="4975860" cy="4257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2041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of Specifying Gestures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/>
          </a:p>
        </p:txBody>
      </p:sp>
      <p:pic>
        <p:nvPicPr>
          <p:cNvPr id="10242" name="Picture 2" descr="C:\Users\jasonh\Documents\Research\research - Media lib\hci\artifacts - design specs and wireframes\design specs\U1_Mobile_Gesture_Interface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990600" y="1045186"/>
            <a:ext cx="10668000" cy="62700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90583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Project Overview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8434" name="Picture 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318"/>
          <a:stretch/>
        </p:blipFill>
        <p:spPr bwMode="auto">
          <a:xfrm>
            <a:off x="0" y="1029603"/>
            <a:ext cx="9144000" cy="59045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525705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-381000"/>
            <a:ext cx="7772400" cy="7563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979167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Pixel Map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48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76200" y="914401"/>
            <a:ext cx="9525000" cy="584054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063929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More Pixel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9218" name="Picture 2" descr="C:\Users\jasonh\Documents\Research\research - Media lib\hci\artifacts - design specs and wireframes\design specs\components_menus_specs1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6556" y="1059179"/>
            <a:ext cx="10028405" cy="50669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898495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 Pixel Maps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1266" name="Picture 2" descr="C:\Users\jasonh\Documents\Research\research - Media lib\hci\artifacts - design specs and wireframes\design specs\Onyx_specifications_auto_adm_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14" b="3077"/>
          <a:stretch/>
        </p:blipFill>
        <p:spPr bwMode="auto">
          <a:xfrm>
            <a:off x="0" y="274881"/>
            <a:ext cx="9144000" cy="65832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720928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Be Sure to Consider Device Specifics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9699" name="Picture 3" descr="C:\Users\jasonh\Documents\Research\research - Media lib\hci\artifacts - design specs and wireframes\design specs\fourPhone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206989"/>
            <a:ext cx="9144000" cy="56510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/>
          <p:cNvSpPr/>
          <p:nvPr/>
        </p:nvSpPr>
        <p:spPr>
          <a:xfrm>
            <a:off x="4038600" y="5410200"/>
            <a:ext cx="4953000" cy="12954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In early stages of design, don’t worry about specific dimensions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But in later stages, have to</a:t>
            </a:r>
          </a:p>
        </p:txBody>
      </p:sp>
    </p:spTree>
    <p:extLst>
      <p:ext uri="{BB962C8B-B14F-4D97-AF65-F5344CB8AC3E}">
        <p14:creationId xmlns:p14="http://schemas.microsoft.com/office/powerpoint/2010/main" val="451087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Might Offer Specs for Responsive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1746" name="Picture 2" descr="C:\Users\jasonh\Documents\Research\research - Media lib\hci\artifacts - design specs and wireframes\design specs\responsive-website-design-servic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90600"/>
            <a:ext cx="9144000" cy="680629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1524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Give sense of what web site might look and feel like on different platforms</a:t>
            </a:r>
          </a:p>
        </p:txBody>
      </p:sp>
    </p:spTree>
    <p:extLst>
      <p:ext uri="{BB962C8B-B14F-4D97-AF65-F5344CB8AC3E}">
        <p14:creationId xmlns:p14="http://schemas.microsoft.com/office/powerpoint/2010/main" val="15571054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Might Also Offer a Style Guide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22" name="Picture 2" descr="C:\Users\jasonh\Documents\Research\research - Media lib\hci\artifacts - design specs and wireframes\design specs\klout_style_guid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981215"/>
            <a:ext cx="9144000" cy="7629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Design language and art assets that can be used in a range of situations (mobile, web, print)</a:t>
            </a:r>
          </a:p>
        </p:txBody>
      </p:sp>
    </p:spTree>
    <p:extLst>
      <p:ext uri="{BB962C8B-B14F-4D97-AF65-F5344CB8AC3E}">
        <p14:creationId xmlns:p14="http://schemas.microsoft.com/office/powerpoint/2010/main" val="29845456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UI Hall of Fame or Shame?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3250" name="Picture 2" descr="http://www.retrotechnology.com/herbs_stuff/p61_66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4914" y="914400"/>
            <a:ext cx="9245114" cy="4876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2514600" y="6248400"/>
            <a:ext cx="6553200" cy="3810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000" dirty="0">
                <a:solidFill>
                  <a:schemeClr val="tx1"/>
                </a:solidFill>
              </a:rPr>
              <a:t>See </a:t>
            </a:r>
            <a:r>
              <a:rPr lang="en-US" sz="2000" dirty="0">
                <a:solidFill>
                  <a:schemeClr val="tx1"/>
                </a:solidFill>
                <a:hlinkClick r:id="rId4"/>
              </a:rPr>
              <a:t>http://</a:t>
            </a:r>
            <a:r>
              <a:rPr lang="en-US" sz="2000" dirty="0" smtClean="0">
                <a:solidFill>
                  <a:schemeClr val="tx1"/>
                </a:solidFill>
                <a:hlinkClick r:id="rId4"/>
              </a:rPr>
              <a:t>www.jnd.org/dn.mss/design_as_practiced.html</a:t>
            </a:r>
            <a:r>
              <a:rPr lang="en-US" sz="2000" dirty="0" smtClean="0">
                <a:solidFill>
                  <a:schemeClr val="tx1"/>
                </a:solidFill>
              </a:rPr>
              <a:t>  </a:t>
            </a:r>
            <a:endParaRPr lang="en-US" sz="2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11354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jasonh\Documents\Research\research - Media lib\hci\artifacts - design specs and wireframes\design specs\SSLStyle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2887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099686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Consider Templates too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2" descr="C:\Users\jasonh\Documents\Research\research - Media lib\hci\artifacts - design specs and wireframes\design specs\SSLStyleGuid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50" y="-15011400"/>
            <a:ext cx="9144000" cy="288721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219365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vs Bad Design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Clear separation of “content” and “annotation”</a:t>
            </a:r>
          </a:p>
          <a:p>
            <a:pPr lvl="1"/>
            <a:r>
              <a:rPr lang="en-US" dirty="0" smtClean="0"/>
              <a:t>Ex. Use callouts, different kind of text, and/or icons</a:t>
            </a:r>
          </a:p>
          <a:p>
            <a:pPr lvl="1"/>
            <a:r>
              <a:rPr lang="en-US" dirty="0" smtClean="0"/>
              <a:t>Standard formatting for labels, arrows, descriptions</a:t>
            </a:r>
          </a:p>
          <a:p>
            <a:r>
              <a:rPr lang="en-US" dirty="0" smtClean="0"/>
              <a:t>Good overview and details</a:t>
            </a:r>
          </a:p>
          <a:p>
            <a:pPr lvl="1"/>
            <a:r>
              <a:rPr lang="en-US" dirty="0" smtClean="0"/>
              <a:t>Provide overview first (guiding principles, sitemaps)</a:t>
            </a:r>
          </a:p>
          <a:p>
            <a:pPr lvl="1"/>
            <a:r>
              <a:rPr lang="en-US" dirty="0" smtClean="0"/>
              <a:t>Offer important details</a:t>
            </a:r>
          </a:p>
          <a:p>
            <a:r>
              <a:rPr lang="en-US" dirty="0" smtClean="0"/>
              <a:t>Good design rationale</a:t>
            </a:r>
          </a:p>
          <a:p>
            <a:pPr lvl="1"/>
            <a:r>
              <a:rPr lang="en-US" dirty="0" smtClean="0"/>
              <a:t>Gives enough detail why the design is the way it is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547283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C:\Users\jasonh\Documents\Research\research - Media lib\hci\artifacts - design specs and wireframes\design specs weather app\UI-Spec-For-Weather-App1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4717" r="1666"/>
          <a:stretch/>
        </p:blipFill>
        <p:spPr bwMode="auto">
          <a:xfrm>
            <a:off x="-42144" y="0"/>
            <a:ext cx="9186144" cy="723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Zooming in</a:t>
            </a:r>
            <a:endParaRPr lang="en-US" sz="26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2655864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6626" name="Picture 2" descr="C:\Users\jasonh\Documents\Research\research - Media lib\hci\artifacts - design specs and wireframes\design specs weather app\UI-Spec-For-Weather-App1.jpg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334" t="4717" r="1666"/>
          <a:stretch/>
        </p:blipFill>
        <p:spPr bwMode="auto">
          <a:xfrm>
            <a:off x="-42144" y="-1"/>
            <a:ext cx="12538944" cy="98811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Note simple layout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Note callouts (can easily tell what is UI and is label)</a:t>
            </a:r>
          </a:p>
        </p:txBody>
      </p:sp>
    </p:spTree>
    <p:extLst>
      <p:ext uri="{BB962C8B-B14F-4D97-AF65-F5344CB8AC3E}">
        <p14:creationId xmlns:p14="http://schemas.microsoft.com/office/powerpoint/2010/main" val="41871885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7650" name="Picture 2" descr="C:\Users\jasonh\Documents\Research\research - Media lib\hci\artifacts - design specs and wireframes\design specs weather app\UI-Spec-For-Weather-App2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52400" y="-20637"/>
            <a:ext cx="9433561" cy="68786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>
                <a:solidFill>
                  <a:schemeClr val="tx1"/>
                </a:solidFill>
              </a:rPr>
              <a:t>Note </a:t>
            </a:r>
            <a:r>
              <a:rPr lang="en-US" sz="2600" dirty="0" smtClean="0">
                <a:solidFill>
                  <a:schemeClr val="tx1"/>
                </a:solidFill>
              </a:rPr>
              <a:t>nice zoom-in at top-right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Shows different configurations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600" dirty="0" smtClean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36118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8674" name="Picture 2" descr="C:\Users\jasonh\Documents\Research\research - Media lib\hci\artifacts - design specs and wireframes\design specs weather app\UI-Spec-For-Weather-App3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52400"/>
            <a:ext cx="9677399" cy="70629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Shows menu options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Note challenge of showing dynamic info in static format</a:t>
            </a:r>
          </a:p>
        </p:txBody>
      </p:sp>
    </p:spTree>
    <p:extLst>
      <p:ext uri="{BB962C8B-B14F-4D97-AF65-F5344CB8AC3E}">
        <p14:creationId xmlns:p14="http://schemas.microsoft.com/office/powerpoint/2010/main" val="26600379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505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529"/>
            <a:ext cx="9296400" cy="728452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Rectangle 4"/>
          <p:cNvSpPr/>
          <p:nvPr/>
        </p:nvSpPr>
        <p:spPr>
          <a:xfrm>
            <a:off x="4038600" y="5486400"/>
            <a:ext cx="4953000" cy="1219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Note how nicely the callouts pop out based on icon and color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600" dirty="0" smtClean="0">
                <a:solidFill>
                  <a:schemeClr val="tx1"/>
                </a:solidFill>
              </a:rPr>
              <a:t>Also links nicely to text</a:t>
            </a:r>
          </a:p>
        </p:txBody>
      </p:sp>
    </p:spTree>
    <p:extLst>
      <p:ext uri="{BB962C8B-B14F-4D97-AF65-F5344CB8AC3E}">
        <p14:creationId xmlns:p14="http://schemas.microsoft.com/office/powerpoint/2010/main" val="37989690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vs Bad Design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Easily approachable</a:t>
            </a:r>
          </a:p>
          <a:p>
            <a:pPr lvl="1"/>
            <a:r>
              <a:rPr lang="en-US" dirty="0" smtClean="0"/>
              <a:t>Like a fun children’s book</a:t>
            </a:r>
            <a:endParaRPr lang="en-US" dirty="0"/>
          </a:p>
        </p:txBody>
      </p:sp>
      <p:pic>
        <p:nvPicPr>
          <p:cNvPr id="21506" name="Picture 2" descr="http://www.best-childrens-books.com/images/inclined-plane-diagram.jpg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145"/>
          <a:stretch/>
        </p:blipFill>
        <p:spPr bwMode="auto">
          <a:xfrm>
            <a:off x="76200" y="2590800"/>
            <a:ext cx="4008120" cy="5347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1508" name="Picture 4" descr="http://conceptartworld.com/wp-content/uploads/2015/12/Star_Wars_The_Force_Awakens_Incredible_Cross-Sections_35_Millennium_Falcon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0" y="2609850"/>
            <a:ext cx="4816238" cy="31813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825441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vs Bad Design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Offers guidance for developers</a:t>
            </a:r>
          </a:p>
          <a:p>
            <a:pPr lvl="1"/>
            <a:r>
              <a:rPr lang="en-US" dirty="0" smtClean="0"/>
              <a:t>Can recreate your final design in software</a:t>
            </a:r>
          </a:p>
          <a:p>
            <a:pPr lvl="1"/>
            <a:r>
              <a:rPr lang="en-US" dirty="0" smtClean="0"/>
              <a:t>Can extend design language and patterns to other screens that you might not have specified</a:t>
            </a:r>
          </a:p>
          <a:p>
            <a:pPr lvl="1"/>
            <a:r>
              <a:rPr lang="en-US" dirty="0" smtClean="0"/>
              <a:t>Or for future iterations of the product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825474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Recap of Usability Engineering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990600"/>
            <a:ext cx="8077200" cy="4525963"/>
          </a:xfrm>
        </p:spPr>
        <p:txBody>
          <a:bodyPr/>
          <a:lstStyle/>
          <a:p>
            <a:r>
              <a:rPr lang="en-US" dirty="0"/>
              <a:t>Slips vs mistakes</a:t>
            </a:r>
          </a:p>
          <a:p>
            <a:pPr lvl="1"/>
            <a:r>
              <a:rPr lang="en-US" dirty="0"/>
              <a:t>Don’t have to have categories of slips memorized</a:t>
            </a:r>
          </a:p>
          <a:p>
            <a:pPr lvl="1"/>
            <a:r>
              <a:rPr lang="en-US" dirty="0"/>
              <a:t>More important is examples of slips</a:t>
            </a:r>
          </a:p>
          <a:p>
            <a:pPr lvl="1"/>
            <a:r>
              <a:rPr lang="en-US" dirty="0"/>
              <a:t>Also know mode errors</a:t>
            </a:r>
          </a:p>
          <a:p>
            <a:r>
              <a:rPr lang="en-US" dirty="0"/>
              <a:t>Designing for errors</a:t>
            </a:r>
          </a:p>
          <a:p>
            <a:pPr lvl="1"/>
            <a:r>
              <a:rPr lang="en-US" dirty="0"/>
              <a:t>Examples of prevention, detection + response</a:t>
            </a:r>
          </a:p>
          <a:p>
            <a:r>
              <a:rPr lang="en-US" dirty="0"/>
              <a:t>Heuristic evaluation</a:t>
            </a:r>
          </a:p>
          <a:p>
            <a:pPr lvl="1"/>
            <a:r>
              <a:rPr lang="en-US" dirty="0"/>
              <a:t>Fast, cheap usability method</a:t>
            </a:r>
          </a:p>
          <a:p>
            <a:pPr lvl="1"/>
            <a:r>
              <a:rPr lang="en-US" dirty="0"/>
              <a:t>Know most of the heuristics</a:t>
            </a:r>
          </a:p>
          <a:p>
            <a:pPr lvl="1"/>
            <a:r>
              <a:rPr lang="en-US" dirty="0"/>
              <a:t>Know pros and cons of the </a:t>
            </a:r>
            <a:r>
              <a:rPr lang="en-US" dirty="0" smtClean="0"/>
              <a:t>approach</a:t>
            </a:r>
          </a:p>
          <a:p>
            <a:pPr lvl="1"/>
            <a:r>
              <a:rPr lang="en-US" dirty="0" smtClean="0"/>
              <a:t>Which heuristic less important than finding bug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239135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Good vs Bad Design Specs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Type 			font</a:t>
            </a:r>
            <a:r>
              <a:rPr lang="en-US" dirty="0"/>
              <a:t>, family, size </a:t>
            </a:r>
          </a:p>
          <a:p>
            <a:r>
              <a:rPr lang="en-US" dirty="0"/>
              <a:t>Color </a:t>
            </a:r>
            <a:r>
              <a:rPr lang="en-US" dirty="0" smtClean="0"/>
              <a:t>			hexadecimal </a:t>
            </a:r>
            <a:r>
              <a:rPr lang="en-US" dirty="0"/>
              <a:t>RGB </a:t>
            </a:r>
          </a:p>
          <a:p>
            <a:r>
              <a:rPr lang="en-US" dirty="0"/>
              <a:t>Layout </a:t>
            </a:r>
            <a:r>
              <a:rPr lang="en-US" dirty="0" smtClean="0"/>
              <a:t>		position</a:t>
            </a:r>
            <a:r>
              <a:rPr lang="en-US" dirty="0"/>
              <a:t>, layout, distances </a:t>
            </a:r>
          </a:p>
          <a:p>
            <a:pPr lvl="1"/>
            <a:endParaRPr lang="en-US" sz="1600" dirty="0" smtClean="0"/>
          </a:p>
          <a:p>
            <a:r>
              <a:rPr lang="en-US" dirty="0" smtClean="0"/>
              <a:t>Behavior 		state</a:t>
            </a:r>
            <a:r>
              <a:rPr lang="en-US" dirty="0"/>
              <a:t>, kinetics </a:t>
            </a:r>
          </a:p>
          <a:p>
            <a:r>
              <a:rPr lang="en-US" dirty="0"/>
              <a:t>Interaction </a:t>
            </a:r>
            <a:r>
              <a:rPr lang="en-US" dirty="0" smtClean="0"/>
              <a:t>	repeatable</a:t>
            </a:r>
            <a:r>
              <a:rPr lang="en-US" dirty="0"/>
              <a:t>, conditional </a:t>
            </a:r>
          </a:p>
          <a:p>
            <a:r>
              <a:rPr lang="en-US" dirty="0"/>
              <a:t>Patterns </a:t>
            </a:r>
            <a:r>
              <a:rPr lang="en-US" dirty="0" smtClean="0"/>
              <a:t>		templates </a:t>
            </a:r>
          </a:p>
          <a:p>
            <a:pPr marL="342900" lvl="1" indent="-342900">
              <a:buFont typeface="Arial" charset="0"/>
              <a:buChar char="•"/>
            </a:pPr>
            <a:endParaRPr lang="en-US" sz="1600" dirty="0"/>
          </a:p>
          <a:p>
            <a:r>
              <a:rPr lang="en-US" dirty="0" smtClean="0"/>
              <a:t>Resist urge to make everything new</a:t>
            </a:r>
            <a:endParaRPr lang="en-US" dirty="0"/>
          </a:p>
        </p:txBody>
      </p:sp>
      <p:sp>
        <p:nvSpPr>
          <p:cNvPr id="6" name="Rectangle 5"/>
          <p:cNvSpPr/>
          <p:nvPr/>
        </p:nvSpPr>
        <p:spPr>
          <a:xfrm>
            <a:off x="457200" y="1600200"/>
            <a:ext cx="7924800" cy="1779657"/>
          </a:xfrm>
          <a:prstGeom prst="rect">
            <a:avLst/>
          </a:prstGeom>
          <a:noFill/>
          <a:ln>
            <a:prstDash val="lgDash"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6019800" y="1295400"/>
            <a:ext cx="2136162" cy="707886"/>
          </a:xfrm>
          <a:prstGeom prst="rect">
            <a:avLst/>
          </a:prstGeom>
          <a:solidFill>
            <a:srgbClr val="FFFF99"/>
          </a:solidFill>
        </p:spPr>
        <p:txBody>
          <a:bodyPr wrap="none">
            <a:spAutoFit/>
          </a:bodyPr>
          <a:lstStyle/>
          <a:p>
            <a:r>
              <a:rPr lang="en-US" sz="2000" dirty="0" smtClean="0">
                <a:latin typeface="+mj-lt"/>
              </a:rPr>
              <a:t>Typically based on </a:t>
            </a:r>
            <a:br>
              <a:rPr lang="en-US" sz="2000" dirty="0" smtClean="0">
                <a:latin typeface="+mj-lt"/>
              </a:rPr>
            </a:br>
            <a:r>
              <a:rPr lang="en-US" sz="2000" dirty="0" smtClean="0">
                <a:latin typeface="+mj-lt"/>
              </a:rPr>
              <a:t>corporate identity</a:t>
            </a:r>
            <a:endParaRPr lang="en-US" sz="20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972646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Good vs Bad Design Specs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Complies with standards</a:t>
            </a:r>
          </a:p>
          <a:p>
            <a:pPr lvl="1"/>
            <a:r>
              <a:rPr lang="en-US" dirty="0" smtClean="0"/>
              <a:t>Ex. iOS design guidelines or Google Material Design</a:t>
            </a:r>
            <a:endParaRPr lang="en-US" dirty="0"/>
          </a:p>
          <a:p>
            <a:r>
              <a:rPr lang="en-US" dirty="0" smtClean="0"/>
              <a:t>Specifies and respects any toolkits</a:t>
            </a:r>
          </a:p>
          <a:p>
            <a:pPr lvl="1"/>
            <a:r>
              <a:rPr lang="en-US" dirty="0" smtClean="0"/>
              <a:t>GWT, YUI, </a:t>
            </a:r>
            <a:r>
              <a:rPr lang="en-US" dirty="0" err="1" smtClean="0"/>
              <a:t>etc</a:t>
            </a:r>
            <a:endParaRPr lang="en-US" dirty="0"/>
          </a:p>
        </p:txBody>
      </p:sp>
      <p:pic>
        <p:nvPicPr>
          <p:cNvPr id="4608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3833" y="3276600"/>
            <a:ext cx="5643967" cy="3505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8941155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Further Reading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1986" name="Picture 2" descr="https://images-na.ssl-images-amazon.com/images/I/61KgveZjO7L._SX329_BO1,204,203,200_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67400" y="1952624"/>
            <a:ext cx="3152775" cy="47529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88" name="Picture 4" descr="Image result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72200" y="2743200"/>
            <a:ext cx="5657850" cy="29337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0" name="Picture 6" descr="Image result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0260"/>
          <a:stretch/>
        </p:blipFill>
        <p:spPr bwMode="auto">
          <a:xfrm>
            <a:off x="76200" y="4000500"/>
            <a:ext cx="5660136" cy="2705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992" name="Picture 8" descr="Image result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1104900"/>
            <a:ext cx="5660136" cy="27652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4792875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 smtClean="0"/>
              <a:t>Administrivia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HW3 </a:t>
            </a:r>
            <a:r>
              <a:rPr lang="en-US" dirty="0" smtClean="0"/>
              <a:t>+ HW4 out </a:t>
            </a:r>
            <a:r>
              <a:rPr lang="en-US" dirty="0" smtClean="0"/>
              <a:t>and </a:t>
            </a:r>
            <a:r>
              <a:rPr lang="en-US" dirty="0"/>
              <a:t>due </a:t>
            </a:r>
            <a:r>
              <a:rPr lang="en-US" dirty="0" smtClean="0"/>
              <a:t>Wed </a:t>
            </a:r>
            <a:r>
              <a:rPr lang="en-US" dirty="0" smtClean="0"/>
              <a:t>Sep 19</a:t>
            </a:r>
            <a:endParaRPr lang="en-US" dirty="0"/>
          </a:p>
          <a:p>
            <a:pPr lvl="1"/>
            <a:r>
              <a:rPr lang="en-US" dirty="0" smtClean="0"/>
              <a:t>Iterating on prototype in </a:t>
            </a:r>
            <a:r>
              <a:rPr lang="en-US" dirty="0" err="1" smtClean="0"/>
              <a:t>InVision</a:t>
            </a:r>
            <a:endParaRPr lang="en-US" dirty="0"/>
          </a:p>
          <a:p>
            <a:r>
              <a:rPr lang="en-US" dirty="0" smtClean="0"/>
              <a:t>One reading for Tuesday</a:t>
            </a:r>
            <a:endParaRPr lang="en-US" dirty="0"/>
          </a:p>
          <a:p>
            <a:pPr lvl="1"/>
            <a:r>
              <a:rPr lang="en-US" u="sng" dirty="0">
                <a:hlinkClick r:id="rId2"/>
              </a:rPr>
              <a:t>Getting the Right Design and the Design </a:t>
            </a:r>
            <a:r>
              <a:rPr lang="en-US" u="sng" dirty="0" smtClean="0">
                <a:hlinkClick r:id="rId2"/>
              </a:rPr>
              <a:t>Right</a:t>
            </a:r>
            <a:endParaRPr lang="en-US" u="sng" dirty="0" smtClean="0"/>
          </a:p>
          <a:p>
            <a:pPr lvl="1"/>
            <a:r>
              <a:rPr lang="en-US" dirty="0" smtClean="0"/>
              <a:t>Read before class</a:t>
            </a:r>
          </a:p>
          <a:p>
            <a:pPr lvl="1"/>
            <a:r>
              <a:rPr lang="en-US" dirty="0" smtClean="0"/>
              <a:t>This one doesn’t require CMU VPN</a:t>
            </a:r>
          </a:p>
          <a:p>
            <a:r>
              <a:rPr lang="en-US" dirty="0" smtClean="0"/>
              <a:t>Voter registration at </a:t>
            </a:r>
            <a:r>
              <a:rPr lang="en-US" dirty="0" smtClean="0">
                <a:hlinkClick r:id="rId3"/>
              </a:rPr>
              <a:t>www.votespa.com</a:t>
            </a:r>
            <a:r>
              <a:rPr lang="en-US" dirty="0" smtClean="0"/>
              <a:t> </a:t>
            </a:r>
          </a:p>
          <a:p>
            <a:r>
              <a:rPr lang="en-US" dirty="0" smtClean="0"/>
              <a:t>Design </a:t>
            </a:r>
            <a:r>
              <a:rPr lang="en-US" dirty="0"/>
              <a:t>of Everyday Things</a:t>
            </a:r>
          </a:p>
          <a:p>
            <a:r>
              <a:rPr lang="en-US" dirty="0" smtClean="0"/>
              <a:t>Reminder</a:t>
            </a:r>
            <a:r>
              <a:rPr lang="en-US" dirty="0"/>
              <a:t>: do tutorials on HTML / </a:t>
            </a:r>
            <a:r>
              <a:rPr lang="en-US" dirty="0" smtClean="0"/>
              <a:t>CSS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-2133600" y="1981200"/>
            <a:ext cx="1905000" cy="28194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algn="l"/>
            <a:r>
              <a:rPr lang="en-US" b="1" dirty="0" smtClean="0">
                <a:solidFill>
                  <a:schemeClr val="tx1"/>
                </a:solidFill>
              </a:rPr>
              <a:t>Update this slide</a:t>
            </a:r>
            <a:endParaRPr lang="en-US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202159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7466138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710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71839"/>
            <a:ext cx="9144000" cy="73298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7887628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Back to Process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915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53950"/>
            <a:ext cx="9144000" cy="73119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15373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017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460453"/>
            <a:ext cx="9144000" cy="731845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2906409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Stepping Back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What is Design?</a:t>
            </a:r>
          </a:p>
          <a:p>
            <a:r>
              <a:rPr lang="en-US" dirty="0" smtClean="0"/>
              <a:t>Rapid Prototyping</a:t>
            </a:r>
          </a:p>
          <a:p>
            <a:r>
              <a:rPr lang="en-US" dirty="0" smtClean="0"/>
              <a:t>Usability engineering</a:t>
            </a:r>
          </a:p>
          <a:p>
            <a:endParaRPr lang="en-US" dirty="0"/>
          </a:p>
          <a:p>
            <a:r>
              <a:rPr lang="en-US" dirty="0" smtClean="0"/>
              <a:t>Focus thus far has been mostly early to mid stages of design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286323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99"/>
        </a:solidFill>
        <a:ln>
          <a:solidFill>
            <a:schemeClr val="bg1">
              <a:lumMod val="65000"/>
            </a:schemeClr>
          </a:solidFill>
        </a:ln>
      </a:spPr>
      <a:bodyPr rtlCol="0" anchor="t" anchorCtr="0"/>
      <a:lstStyle>
        <a:defPPr algn="l">
          <a:defRPr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52207</TotalTime>
  <Words>1971</Words>
  <Application>Microsoft Office PowerPoint</Application>
  <PresentationFormat>On-screen Show (4:3)</PresentationFormat>
  <Paragraphs>356</Paragraphs>
  <Slides>87</Slides>
  <Notes>17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87</vt:i4>
      </vt:variant>
    </vt:vector>
  </HeadingPairs>
  <TitlesOfParts>
    <vt:vector size="88" baseType="lpstr">
      <vt:lpstr>Office Theme</vt:lpstr>
      <vt:lpstr>Wireframes and Design Specs</vt:lpstr>
      <vt:lpstr>HW1 Discussion Jamie Ho - SDI i-PULO tape corrector  </vt:lpstr>
      <vt:lpstr>HW1 Discussion Corey Emery – DJ Controller</vt:lpstr>
      <vt:lpstr>HW1 Discussion Tiffany Chen – Netflix</vt:lpstr>
      <vt:lpstr>UI Hall of Fame or Shame?</vt:lpstr>
      <vt:lpstr>PowerPoint Presentation</vt:lpstr>
      <vt:lpstr>UI Hall of Fame or Shame?</vt:lpstr>
      <vt:lpstr>Recap of Usability Engineering</vt:lpstr>
      <vt:lpstr>Stepping Back</vt:lpstr>
      <vt:lpstr>Today</vt:lpstr>
      <vt:lpstr>Design Spec</vt:lpstr>
      <vt:lpstr>Other Names for Design Specs</vt:lpstr>
      <vt:lpstr>This is not a Design Spec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Your Thoughts and Comments?</vt:lpstr>
      <vt:lpstr>Some of My Comments</vt:lpstr>
      <vt:lpstr>Some Comments</vt:lpstr>
      <vt:lpstr>Stepping Back Design Specs at a High Level</vt:lpstr>
      <vt:lpstr>Why Design Specs?</vt:lpstr>
      <vt:lpstr>Why Design Specs?</vt:lpstr>
      <vt:lpstr>Why Design Specs?</vt:lpstr>
      <vt:lpstr>Not a Technical Specification</vt:lpstr>
      <vt:lpstr>Not a Business Plan</vt:lpstr>
      <vt:lpstr>Three Plans</vt:lpstr>
      <vt:lpstr>Example Design Spec</vt:lpstr>
      <vt:lpstr>Healthy Pregnancy App</vt:lpstr>
      <vt:lpstr>PowerPoint Presentation</vt:lpstr>
      <vt:lpstr>Scenarios</vt:lpstr>
      <vt:lpstr>Scenarios</vt:lpstr>
      <vt:lpstr>Home Screen</vt:lpstr>
      <vt:lpstr>More Details on Specific Screens</vt:lpstr>
      <vt:lpstr>More Details on Specific Screens</vt:lpstr>
      <vt:lpstr>Color Scheme and Assets</vt:lpstr>
      <vt:lpstr>Your Thoughts and Comments?</vt:lpstr>
      <vt:lpstr>Some Comments</vt:lpstr>
      <vt:lpstr>Communications of the ACM</vt:lpstr>
      <vt:lpstr>PowerPoint Presentation</vt:lpstr>
      <vt:lpstr>PowerPoint Presentation</vt:lpstr>
      <vt:lpstr>PowerPoint Presentation</vt:lpstr>
      <vt:lpstr>PowerPoint Presentation</vt:lpstr>
      <vt:lpstr>Administrivia</vt:lpstr>
      <vt:lpstr>How did HW2 Go?</vt:lpstr>
      <vt:lpstr>“HCI” video</vt:lpstr>
      <vt:lpstr>What’s In A Design Spec?</vt:lpstr>
      <vt:lpstr>What’s In A Design Spec?</vt:lpstr>
      <vt:lpstr>Tailoring Your Design Spec</vt:lpstr>
      <vt:lpstr>Tailoring Your Design Spec</vt:lpstr>
      <vt:lpstr>PowerPoint Presentation</vt:lpstr>
      <vt:lpstr>PowerPoint Presentation</vt:lpstr>
      <vt:lpstr>Example of Specifying Gestures</vt:lpstr>
      <vt:lpstr>Example of Specifying Gestures</vt:lpstr>
      <vt:lpstr>Project Overview</vt:lpstr>
      <vt:lpstr>PowerPoint Presentation</vt:lpstr>
      <vt:lpstr>Pixel Map</vt:lpstr>
      <vt:lpstr>More Pixel Maps</vt:lpstr>
      <vt:lpstr>Example Pixel Maps</vt:lpstr>
      <vt:lpstr>Be Sure to Consider Device Specifics</vt:lpstr>
      <vt:lpstr>Might Offer Specs for Responsive</vt:lpstr>
      <vt:lpstr>Might Also Offer a Style Guide</vt:lpstr>
      <vt:lpstr>PowerPoint Presentation</vt:lpstr>
      <vt:lpstr>Consider Templates too</vt:lpstr>
      <vt:lpstr>Good vs Bad Design Specs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Good vs Bad Design Specs</vt:lpstr>
      <vt:lpstr>Good vs Bad Design Specs</vt:lpstr>
      <vt:lpstr>Good vs Bad Design Specs</vt:lpstr>
      <vt:lpstr>Good vs Bad Design Specs</vt:lpstr>
      <vt:lpstr>Further Reading</vt:lpstr>
      <vt:lpstr>Administrivia</vt:lpstr>
      <vt:lpstr>PowerPoint Presentation</vt:lpstr>
      <vt:lpstr>Back to Process</vt:lpstr>
      <vt:lpstr>Back to Process</vt:lpstr>
      <vt:lpstr>PowerPoint Presentation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Human Interaction: Mobility, Privacy, Security</dc:title>
  <dc:creator>Jason Hong</dc:creator>
  <cp:lastModifiedBy>Jason Hong</cp:lastModifiedBy>
  <cp:revision>1021</cp:revision>
  <dcterms:created xsi:type="dcterms:W3CDTF">2009-08-12T18:33:59Z</dcterms:created>
  <dcterms:modified xsi:type="dcterms:W3CDTF">2018-09-12T00:20:06Z</dcterms:modified>
</cp:coreProperties>
</file>